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63" r:id="rId3"/>
    <p:sldId id="257" r:id="rId4"/>
    <p:sldId id="258" r:id="rId5"/>
    <p:sldId id="259" r:id="rId6"/>
    <p:sldId id="260" r:id="rId7"/>
    <p:sldId id="261" r:id="rId8"/>
    <p:sldId id="262" r:id="rId9"/>
    <p:sldId id="265" r:id="rId10"/>
    <p:sldId id="264" r:id="rId11"/>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126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413CC68D-937C-4A40-80A7-4827CA14D007}" type="datetimeFigureOut">
              <a:rPr lang="en-US" smtClean="0"/>
              <a:t>5/16/13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3CF95960-CF6B-114D-945D-3FBE5C22F022}" type="slidenum">
              <a:rPr lang="en-US" smtClean="0"/>
              <a:t>‹#›</a:t>
            </a:fld>
            <a:endParaRPr lang="en-US"/>
          </a:p>
        </p:txBody>
      </p:sp>
    </p:spTree>
    <p:extLst>
      <p:ext uri="{BB962C8B-B14F-4D97-AF65-F5344CB8AC3E}">
        <p14:creationId xmlns:p14="http://schemas.microsoft.com/office/powerpoint/2010/main" val="7365847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0A6D74B5-DAEB-1D4C-9D31-FB462201AACE}" type="datetimeFigureOut">
              <a:rPr lang="en-US" smtClean="0"/>
              <a:t>5/16/13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683256F-91A3-8840-9B6F-A26CEFCBC225}" type="slidenum">
              <a:rPr lang="en-US" smtClean="0"/>
              <a:t>‹#›</a:t>
            </a:fld>
            <a:endParaRPr lang="en-US"/>
          </a:p>
        </p:txBody>
      </p:sp>
    </p:spTree>
    <p:extLst>
      <p:ext uri="{BB962C8B-B14F-4D97-AF65-F5344CB8AC3E}">
        <p14:creationId xmlns:p14="http://schemas.microsoft.com/office/powerpoint/2010/main" val="75578285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Aft>
                <a:spcPts val="600"/>
              </a:spcAft>
              <a:buAutoNum type="arabicPeriod"/>
            </a:pPr>
            <a:r>
              <a:rPr lang="en-US" dirty="0" smtClean="0"/>
              <a:t>Intro; start w/motivation for this presentation—my LI</a:t>
            </a:r>
            <a:r>
              <a:rPr lang="en-US" baseline="0" dirty="0" smtClean="0"/>
              <a:t> </a:t>
            </a:r>
            <a:r>
              <a:rPr lang="en-US" baseline="0" dirty="0" err="1" smtClean="0"/>
              <a:t>grp</a:t>
            </a:r>
            <a:r>
              <a:rPr lang="en-US" baseline="0" dirty="0" smtClean="0"/>
              <a:t> disc on Townsend/Grey-Allen, 2</a:t>
            </a:r>
            <a:r>
              <a:rPr lang="en-US" baseline="30000" dirty="0" smtClean="0"/>
              <a:t>nd</a:t>
            </a:r>
            <a:r>
              <a:rPr lang="en-US" baseline="0" dirty="0" smtClean="0"/>
              <a:t> Cir 2012</a:t>
            </a:r>
            <a:endParaRPr lang="en-US" dirty="0" smtClean="0"/>
          </a:p>
          <a:p>
            <a:pPr marL="228600" indent="-228600">
              <a:spcAft>
                <a:spcPts val="600"/>
              </a:spcAft>
              <a:buAutoNum type="arabicPeriod"/>
            </a:pPr>
            <a:r>
              <a:rPr lang="en-US" dirty="0" smtClean="0"/>
              <a:t>Rules-free</a:t>
            </a:r>
            <a:r>
              <a:rPr lang="en-US" baseline="0" dirty="0" smtClean="0"/>
              <a:t> flowing discussion</a:t>
            </a:r>
          </a:p>
          <a:p>
            <a:pPr marL="228600" indent="-228600">
              <a:spcAft>
                <a:spcPts val="600"/>
              </a:spcAft>
              <a:buAutoNum type="arabicPeriod"/>
            </a:pPr>
            <a:r>
              <a:rPr lang="en-US" baseline="0" dirty="0" smtClean="0"/>
              <a:t>Trying to balance proactive/preventive HR </a:t>
            </a:r>
            <a:r>
              <a:rPr lang="en-US" baseline="0" dirty="0" err="1" smtClean="0"/>
              <a:t>mngmt</a:t>
            </a:r>
            <a:r>
              <a:rPr lang="en-US" baseline="0" dirty="0" smtClean="0"/>
              <a:t> w/legal because that’s what we’re talking about here</a:t>
            </a:r>
            <a:endParaRPr lang="en-US" dirty="0"/>
          </a:p>
        </p:txBody>
      </p:sp>
      <p:sp>
        <p:nvSpPr>
          <p:cNvPr id="4" name="Slide Number Placeholder 3"/>
          <p:cNvSpPr>
            <a:spLocks noGrp="1"/>
          </p:cNvSpPr>
          <p:nvPr>
            <p:ph type="sldNum" sz="quarter" idx="10"/>
          </p:nvPr>
        </p:nvSpPr>
        <p:spPr/>
        <p:txBody>
          <a:bodyPr/>
          <a:lstStyle/>
          <a:p>
            <a:fld id="{F683256F-91A3-8840-9B6F-A26CEFCBC225}" type="slidenum">
              <a:rPr lang="en-US" smtClean="0"/>
              <a:t>1</a:t>
            </a:fld>
            <a:endParaRPr lang="en-US"/>
          </a:p>
        </p:txBody>
      </p:sp>
    </p:spTree>
    <p:extLst>
      <p:ext uri="{BB962C8B-B14F-4D97-AF65-F5344CB8AC3E}">
        <p14:creationId xmlns:p14="http://schemas.microsoft.com/office/powerpoint/2010/main" val="3190060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83256F-91A3-8840-9B6F-A26CEFCBC225}" type="slidenum">
              <a:rPr lang="en-US" smtClean="0"/>
              <a:t>10</a:t>
            </a:fld>
            <a:endParaRPr lang="en-US"/>
          </a:p>
        </p:txBody>
      </p:sp>
    </p:spTree>
    <p:extLst>
      <p:ext uri="{BB962C8B-B14F-4D97-AF65-F5344CB8AC3E}">
        <p14:creationId xmlns:p14="http://schemas.microsoft.com/office/powerpoint/2010/main" val="1380385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The</a:t>
            </a:r>
            <a:r>
              <a:rPr lang="en-US" baseline="0" dirty="0" smtClean="0"/>
              <a:t> law is fluid, but on this topic consistent</a:t>
            </a:r>
            <a:endParaRPr lang="en-US" dirty="0"/>
          </a:p>
        </p:txBody>
      </p:sp>
      <p:sp>
        <p:nvSpPr>
          <p:cNvPr id="4" name="Slide Number Placeholder 3"/>
          <p:cNvSpPr>
            <a:spLocks noGrp="1"/>
          </p:cNvSpPr>
          <p:nvPr>
            <p:ph type="sldNum" sz="quarter" idx="10"/>
          </p:nvPr>
        </p:nvSpPr>
        <p:spPr/>
        <p:txBody>
          <a:bodyPr/>
          <a:lstStyle/>
          <a:p>
            <a:fld id="{F683256F-91A3-8840-9B6F-A26CEFCBC225}" type="slidenum">
              <a:rPr lang="en-US" smtClean="0"/>
              <a:t>2</a:t>
            </a:fld>
            <a:endParaRPr lang="en-US"/>
          </a:p>
        </p:txBody>
      </p:sp>
    </p:spTree>
    <p:extLst>
      <p:ext uri="{BB962C8B-B14F-4D97-AF65-F5344CB8AC3E}">
        <p14:creationId xmlns:p14="http://schemas.microsoft.com/office/powerpoint/2010/main" val="2726724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Townsend-Townsend</a:t>
            </a:r>
            <a:r>
              <a:rPr lang="en-US" baseline="0" dirty="0" smtClean="0"/>
              <a:t> the complaining </a:t>
            </a:r>
            <a:r>
              <a:rPr lang="en-US" baseline="0" dirty="0" err="1" smtClean="0"/>
              <a:t>ee</a:t>
            </a:r>
            <a:r>
              <a:rPr lang="en-US" baseline="0" dirty="0" smtClean="0"/>
              <a:t>; Grey-Allen—HR Director; the </a:t>
            </a:r>
            <a:r>
              <a:rPr lang="en-US" baseline="0" dirty="0" err="1" smtClean="0"/>
              <a:t>Benjamins</a:t>
            </a:r>
            <a:r>
              <a:rPr lang="en-US" baseline="0" dirty="0" smtClean="0"/>
              <a:t>—husband &amp; wife business owners of a job training company for low-skilled people for local companies (don’t know exactly where); hubby harasses Townsend; G-A investigates &amp; largely corroborates Townsend; but G-A consults “mentor.” </a:t>
            </a:r>
            <a:r>
              <a:rPr lang="en-US" baseline="0" dirty="0" err="1" smtClean="0"/>
              <a:t>Benjamins</a:t>
            </a:r>
            <a:r>
              <a:rPr lang="en-US" baseline="0" dirty="0" smtClean="0"/>
              <a:t> don’t like that so fire G-A. </a:t>
            </a:r>
          </a:p>
          <a:p>
            <a:pPr marL="228600" indent="-228600">
              <a:buAutoNum type="arabicPeriod"/>
            </a:pPr>
            <a:r>
              <a:rPr lang="en-US" baseline="0" dirty="0" err="1" smtClean="0"/>
              <a:t>Hatmaker</a:t>
            </a:r>
            <a:r>
              <a:rPr lang="en-US" baseline="0" dirty="0" smtClean="0"/>
              <a:t>-she was a hospital chaplain in Springfield, IL. Hester was chief HR officer @ hospital. New Acting Director &amp; soon-to-be director made inappropriate gender related remarks in front of people; not so much sexual as just being awkward. An internal investigation was conducted by Hester &amp; his delegate. HR agrees with Stafford—no h/d. </a:t>
            </a:r>
            <a:r>
              <a:rPr lang="en-US" baseline="0" dirty="0" err="1" smtClean="0"/>
              <a:t>Hatmaker</a:t>
            </a:r>
            <a:r>
              <a:rPr lang="en-US" baseline="0" dirty="0" smtClean="0"/>
              <a:t> gets suspended for inappropriate emails about Stafford &amp; the investigation. This case is a little different in that HR supported management, but disciplined the complainant. If the core of the complaint isn’t valid, then there can’t be retaliation, plus this wasn’t an EEOC invest. Some courts disagree though &amp; would support </a:t>
            </a:r>
            <a:r>
              <a:rPr lang="en-US" baseline="0" dirty="0" err="1" smtClean="0"/>
              <a:t>Hatmaker</a:t>
            </a:r>
            <a:r>
              <a:rPr lang="en-US" baseline="0" dirty="0" smtClean="0"/>
              <a:t>. </a:t>
            </a:r>
            <a:r>
              <a:rPr lang="en-US" baseline="0" dirty="0" err="1" smtClean="0"/>
              <a:t>Def</a:t>
            </a:r>
            <a:r>
              <a:rPr lang="en-US" baseline="0" dirty="0" smtClean="0"/>
              <a:t>/</a:t>
            </a:r>
            <a:r>
              <a:rPr lang="en-US" baseline="0" dirty="0" err="1" smtClean="0"/>
              <a:t>hosp</a:t>
            </a:r>
            <a:r>
              <a:rPr lang="en-US" baseline="0" dirty="0" smtClean="0"/>
              <a:t> won in SJ.</a:t>
            </a:r>
          </a:p>
          <a:p>
            <a:pPr marL="228600" indent="-228600">
              <a:buAutoNum type="arabicPeriod"/>
            </a:pPr>
            <a:r>
              <a:rPr lang="en-US" baseline="0" dirty="0" smtClean="0"/>
              <a:t>EEOC v. Total Systems—</a:t>
            </a:r>
            <a:r>
              <a:rPr lang="en-US" baseline="0" dirty="0" err="1" smtClean="0"/>
              <a:t>Emp</a:t>
            </a:r>
            <a:r>
              <a:rPr lang="en-US" baseline="0" dirty="0" smtClean="0"/>
              <a:t> Warren fired 10/93 for lying in an internal sex harass invest. Warren claimed male supervisor sex harassed, &amp; he was fired; but Warren lied about a key aspect of the misconduct; the SVPHR investigated &amp; fired Warren for lying. EEOC took up the matter pursuant to “participation” &amp; “opposition.” This wasn’t an EEOC investigation when she was fired. EE lying isn’t pretext for </a:t>
            </a:r>
            <a:r>
              <a:rPr lang="en-US" baseline="0" dirty="0" err="1" smtClean="0"/>
              <a:t>retal</a:t>
            </a:r>
            <a:r>
              <a:rPr lang="en-US" baseline="0" dirty="0" smtClean="0"/>
              <a:t>. Defendant won in summary judgment. Somewhere in Georgia.</a:t>
            </a:r>
          </a:p>
        </p:txBody>
      </p:sp>
      <p:sp>
        <p:nvSpPr>
          <p:cNvPr id="4" name="Slide Number Placeholder 3"/>
          <p:cNvSpPr>
            <a:spLocks noGrp="1"/>
          </p:cNvSpPr>
          <p:nvPr>
            <p:ph type="sldNum" sz="quarter" idx="10"/>
          </p:nvPr>
        </p:nvSpPr>
        <p:spPr/>
        <p:txBody>
          <a:bodyPr/>
          <a:lstStyle/>
          <a:p>
            <a:fld id="{F683256F-91A3-8840-9B6F-A26CEFCBC225}" type="slidenum">
              <a:rPr lang="en-US" smtClean="0"/>
              <a:t>3</a:t>
            </a:fld>
            <a:endParaRPr lang="en-US"/>
          </a:p>
        </p:txBody>
      </p:sp>
    </p:spTree>
    <p:extLst>
      <p:ext uri="{BB962C8B-B14F-4D97-AF65-F5344CB8AC3E}">
        <p14:creationId xmlns:p14="http://schemas.microsoft.com/office/powerpoint/2010/main" val="2211788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t>
            </a:r>
            <a:r>
              <a:rPr lang="en-US" dirty="0" err="1" smtClean="0"/>
              <a:t>Def</a:t>
            </a:r>
            <a:r>
              <a:rPr lang="en-US" dirty="0" smtClean="0"/>
              <a:t> must</a:t>
            </a:r>
            <a:r>
              <a:rPr lang="en-US" baseline="0" dirty="0" smtClean="0"/>
              <a:t> prove a legit </a:t>
            </a:r>
            <a:r>
              <a:rPr lang="en-US" baseline="0" dirty="0" err="1" smtClean="0"/>
              <a:t>nondiscrim</a:t>
            </a:r>
            <a:r>
              <a:rPr lang="en-US" baseline="0" dirty="0" smtClean="0"/>
              <a:t> reason for the adverse action to defeat 1</a:t>
            </a:r>
            <a:r>
              <a:rPr lang="en-US" baseline="30000" dirty="0" smtClean="0"/>
              <a:t>st</a:t>
            </a:r>
            <a:r>
              <a:rPr lang="en-US" baseline="0" dirty="0" smtClean="0"/>
              <a:t> prong of PF case.</a:t>
            </a:r>
          </a:p>
          <a:p>
            <a:r>
              <a:rPr lang="en-US" baseline="0" dirty="0" smtClean="0"/>
              <a:t>2. Then Pl. must show by </a:t>
            </a:r>
            <a:r>
              <a:rPr lang="en-US" baseline="0" dirty="0" err="1" smtClean="0"/>
              <a:t>prepond</a:t>
            </a:r>
            <a:r>
              <a:rPr lang="en-US" baseline="0" dirty="0" smtClean="0"/>
              <a:t> of </a:t>
            </a:r>
            <a:r>
              <a:rPr lang="en-US" baseline="0" dirty="0" err="1" smtClean="0"/>
              <a:t>ev</a:t>
            </a:r>
            <a:r>
              <a:rPr lang="en-US" baseline="0" dirty="0" smtClean="0"/>
              <a:t> that the </a:t>
            </a:r>
            <a:r>
              <a:rPr lang="en-US" baseline="0" dirty="0" err="1" smtClean="0"/>
              <a:t>Def’s</a:t>
            </a:r>
            <a:r>
              <a:rPr lang="en-US" baseline="0" dirty="0" smtClean="0"/>
              <a:t> reason has no basis in fact, didn’t motivate the </a:t>
            </a:r>
            <a:r>
              <a:rPr lang="en-US" baseline="0" dirty="0" err="1" smtClean="0"/>
              <a:t>adv</a:t>
            </a:r>
            <a:r>
              <a:rPr lang="en-US" baseline="0" dirty="0" smtClean="0"/>
              <a:t> action, or was actually insufficient to warrant such an </a:t>
            </a:r>
            <a:r>
              <a:rPr lang="en-US" baseline="0" dirty="0" err="1" smtClean="0"/>
              <a:t>adv</a:t>
            </a:r>
            <a:r>
              <a:rPr lang="en-US" baseline="0" dirty="0" smtClean="0"/>
              <a:t> action. That is </a:t>
            </a:r>
            <a:r>
              <a:rPr lang="en-US" baseline="0" dirty="0" err="1" smtClean="0"/>
              <a:t>Def’s</a:t>
            </a:r>
            <a:r>
              <a:rPr lang="en-US" baseline="0" dirty="0" smtClean="0"/>
              <a:t> reasons were </a:t>
            </a:r>
            <a:r>
              <a:rPr lang="en-US" baseline="0" dirty="0" err="1" smtClean="0"/>
              <a:t>pretextual</a:t>
            </a:r>
            <a:r>
              <a:rPr lang="en-US" baseline="0" dirty="0" smtClean="0"/>
              <a:t>. Look at the sufficiency of the evidence.</a:t>
            </a:r>
          </a:p>
          <a:p>
            <a:endParaRPr lang="en-US" baseline="0" dirty="0" smtClean="0"/>
          </a:p>
          <a:p>
            <a:pPr marL="0" indent="0">
              <a:buNone/>
            </a:pPr>
            <a:r>
              <a:rPr lang="en-US" baseline="0" dirty="0" err="1" smtClean="0"/>
              <a:t>Vasconcelos</a:t>
            </a:r>
            <a:r>
              <a:rPr lang="en-US" baseline="0" dirty="0" smtClean="0"/>
              <a:t>—female </a:t>
            </a:r>
            <a:r>
              <a:rPr lang="en-US" baseline="0" dirty="0" smtClean="0"/>
              <a:t>U.S. marshal claimed sex harass but lied during invest. She claimed harass &amp; </a:t>
            </a:r>
            <a:r>
              <a:rPr lang="en-US" baseline="0" dirty="0" err="1" smtClean="0"/>
              <a:t>retal</a:t>
            </a:r>
            <a:r>
              <a:rPr lang="en-US" baseline="0" dirty="0" smtClean="0"/>
              <a:t> due to gender. Plaintiff/</a:t>
            </a:r>
            <a:r>
              <a:rPr lang="en-US" baseline="0" dirty="0" err="1" smtClean="0"/>
              <a:t>ee</a:t>
            </a:r>
            <a:r>
              <a:rPr lang="en-US" baseline="0" dirty="0" smtClean="0"/>
              <a:t> had a sexual encounter w/a male coworker, but internal invest. determined it was welcome sex. Accusations made outside of the EEOC invest &amp; complaint process are @ the accuser's peril. Gender not an issue.</a:t>
            </a:r>
          </a:p>
          <a:p>
            <a:pPr marL="0" indent="0">
              <a:buNone/>
            </a:pPr>
            <a:endParaRPr lang="en-US" baseline="0" dirty="0" smtClean="0"/>
          </a:p>
          <a:p>
            <a:pPr marL="0" indent="0">
              <a:buNone/>
            </a:pPr>
            <a:r>
              <a:rPr lang="en-US" baseline="0" dirty="0" smtClean="0"/>
              <a:t>Abbott v. Crown Motor—Ohio case, not sure where. White pl. fired for supporting black </a:t>
            </a:r>
            <a:r>
              <a:rPr lang="en-US" baseline="0" dirty="0" err="1" smtClean="0"/>
              <a:t>ee’s</a:t>
            </a:r>
            <a:r>
              <a:rPr lang="en-US" baseline="0" dirty="0" smtClean="0"/>
              <a:t> charges of race </a:t>
            </a:r>
            <a:r>
              <a:rPr lang="en-US" baseline="0" dirty="0" err="1" smtClean="0"/>
              <a:t>discrim</a:t>
            </a:r>
            <a:r>
              <a:rPr lang="en-US" baseline="0" dirty="0" smtClean="0"/>
              <a:t> &amp; harass against super. Pl claims </a:t>
            </a:r>
            <a:r>
              <a:rPr lang="en-US" baseline="0" dirty="0" err="1" smtClean="0"/>
              <a:t>retal</a:t>
            </a:r>
            <a:r>
              <a:rPr lang="en-US" baseline="0" dirty="0" smtClean="0"/>
              <a:t>. </a:t>
            </a:r>
            <a:r>
              <a:rPr lang="en-US" baseline="0" dirty="0" err="1" smtClean="0"/>
              <a:t>Def</a:t>
            </a:r>
            <a:r>
              <a:rPr lang="en-US" baseline="0" dirty="0" smtClean="0"/>
              <a:t> claims it was for poor behavior, </a:t>
            </a:r>
            <a:r>
              <a:rPr lang="en-US" baseline="0" dirty="0" err="1" smtClean="0"/>
              <a:t>insubord</a:t>
            </a:r>
            <a:r>
              <a:rPr lang="en-US" baseline="0" dirty="0" smtClean="0"/>
              <a:t>, etc.; there was </a:t>
            </a:r>
            <a:r>
              <a:rPr lang="en-US" baseline="0" dirty="0" err="1" smtClean="0"/>
              <a:t>insuff</a:t>
            </a:r>
            <a:r>
              <a:rPr lang="en-US" baseline="0" dirty="0" smtClean="0"/>
              <a:t> </a:t>
            </a:r>
            <a:r>
              <a:rPr lang="en-US" baseline="0" dirty="0" err="1" smtClean="0"/>
              <a:t>ev</a:t>
            </a:r>
            <a:r>
              <a:rPr lang="en-US" baseline="0" dirty="0" smtClean="0"/>
              <a:t> to </a:t>
            </a:r>
            <a:r>
              <a:rPr lang="en-US" baseline="0" dirty="0" err="1" smtClean="0"/>
              <a:t>estab</a:t>
            </a:r>
            <a:r>
              <a:rPr lang="en-US" baseline="0" dirty="0" smtClean="0"/>
              <a:t> that Pl was fired b/c he testified @ EEOC invest.</a:t>
            </a:r>
          </a:p>
        </p:txBody>
      </p:sp>
      <p:sp>
        <p:nvSpPr>
          <p:cNvPr id="4" name="Slide Number Placeholder 3"/>
          <p:cNvSpPr>
            <a:spLocks noGrp="1"/>
          </p:cNvSpPr>
          <p:nvPr>
            <p:ph type="sldNum" sz="quarter" idx="10"/>
          </p:nvPr>
        </p:nvSpPr>
        <p:spPr/>
        <p:txBody>
          <a:bodyPr/>
          <a:lstStyle/>
          <a:p>
            <a:fld id="{F683256F-91A3-8840-9B6F-A26CEFCBC225}" type="slidenum">
              <a:rPr lang="en-US" smtClean="0"/>
              <a:t>4</a:t>
            </a:fld>
            <a:endParaRPr lang="en-US"/>
          </a:p>
        </p:txBody>
      </p:sp>
    </p:spTree>
    <p:extLst>
      <p:ext uri="{BB962C8B-B14F-4D97-AF65-F5344CB8AC3E}">
        <p14:creationId xmlns:p14="http://schemas.microsoft.com/office/powerpoint/2010/main" val="2379648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83256F-91A3-8840-9B6F-A26CEFCBC225}" type="slidenum">
              <a:rPr lang="en-US" smtClean="0"/>
              <a:t>5</a:t>
            </a:fld>
            <a:endParaRPr lang="en-US"/>
          </a:p>
        </p:txBody>
      </p:sp>
    </p:spTree>
    <p:extLst>
      <p:ext uri="{BB962C8B-B14F-4D97-AF65-F5344CB8AC3E}">
        <p14:creationId xmlns:p14="http://schemas.microsoft.com/office/powerpoint/2010/main" val="1835339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83256F-91A3-8840-9B6F-A26CEFCBC225}" type="slidenum">
              <a:rPr lang="en-US" smtClean="0"/>
              <a:t>6</a:t>
            </a:fld>
            <a:endParaRPr lang="en-US"/>
          </a:p>
        </p:txBody>
      </p:sp>
    </p:spTree>
    <p:extLst>
      <p:ext uri="{BB962C8B-B14F-4D97-AF65-F5344CB8AC3E}">
        <p14:creationId xmlns:p14="http://schemas.microsoft.com/office/powerpoint/2010/main" val="1400473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about firing the investigator, during the investigation, for </a:t>
            </a:r>
            <a:r>
              <a:rPr lang="en-US" dirty="0" err="1" smtClean="0"/>
              <a:t>nonretaliatory</a:t>
            </a:r>
            <a:r>
              <a:rPr lang="en-US" baseline="0" dirty="0" smtClean="0"/>
              <a:t> reason, unrelated to the invest., is this illegal?  Probably not, but it’s awkward for the investigation.</a:t>
            </a:r>
            <a:endParaRPr lang="en-US" dirty="0"/>
          </a:p>
        </p:txBody>
      </p:sp>
      <p:sp>
        <p:nvSpPr>
          <p:cNvPr id="4" name="Slide Number Placeholder 3"/>
          <p:cNvSpPr>
            <a:spLocks noGrp="1"/>
          </p:cNvSpPr>
          <p:nvPr>
            <p:ph type="sldNum" sz="quarter" idx="10"/>
          </p:nvPr>
        </p:nvSpPr>
        <p:spPr/>
        <p:txBody>
          <a:bodyPr/>
          <a:lstStyle/>
          <a:p>
            <a:fld id="{F683256F-91A3-8840-9B6F-A26CEFCBC225}" type="slidenum">
              <a:rPr lang="en-US" smtClean="0"/>
              <a:t>7</a:t>
            </a:fld>
            <a:endParaRPr lang="en-US"/>
          </a:p>
        </p:txBody>
      </p:sp>
    </p:spTree>
    <p:extLst>
      <p:ext uri="{BB962C8B-B14F-4D97-AF65-F5344CB8AC3E}">
        <p14:creationId xmlns:p14="http://schemas.microsoft.com/office/powerpoint/2010/main" val="1425540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83256F-91A3-8840-9B6F-A26CEFCBC225}" type="slidenum">
              <a:rPr lang="en-US" smtClean="0"/>
              <a:t>8</a:t>
            </a:fld>
            <a:endParaRPr lang="en-US"/>
          </a:p>
        </p:txBody>
      </p:sp>
    </p:spTree>
    <p:extLst>
      <p:ext uri="{BB962C8B-B14F-4D97-AF65-F5344CB8AC3E}">
        <p14:creationId xmlns:p14="http://schemas.microsoft.com/office/powerpoint/2010/main" val="3255649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83256F-91A3-8840-9B6F-A26CEFCBC225}" type="slidenum">
              <a:rPr lang="en-US" smtClean="0"/>
              <a:t>9</a:t>
            </a:fld>
            <a:endParaRPr lang="en-US"/>
          </a:p>
        </p:txBody>
      </p:sp>
    </p:spTree>
    <p:extLst>
      <p:ext uri="{BB962C8B-B14F-4D97-AF65-F5344CB8AC3E}">
        <p14:creationId xmlns:p14="http://schemas.microsoft.com/office/powerpoint/2010/main" val="207210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4A4398-A7CE-1A4A-A801-E7EB1BBC1EF0}" type="datetime1">
              <a:rPr lang="en-US" smtClean="0"/>
              <a:t>5/16/13</a:t>
            </a:fld>
            <a:endParaRPr lang="en-US"/>
          </a:p>
        </p:txBody>
      </p:sp>
      <p:sp>
        <p:nvSpPr>
          <p:cNvPr id="5" name="Footer Placeholder 4"/>
          <p:cNvSpPr>
            <a:spLocks noGrp="1"/>
          </p:cNvSpPr>
          <p:nvPr>
            <p:ph type="ftr" sz="quarter" idx="11"/>
          </p:nvPr>
        </p:nvSpPr>
        <p:spPr/>
        <p:txBody>
          <a:bodyPr/>
          <a:lstStyle/>
          <a:p>
            <a:r>
              <a:rPr lang="en-US" smtClean="0"/>
              <a:t>2013 by Charles Krugel</a:t>
            </a:r>
            <a:endParaRPr lang="en-US"/>
          </a:p>
        </p:txBody>
      </p:sp>
      <p:sp>
        <p:nvSpPr>
          <p:cNvPr id="6" name="Slide Number Placeholder 5"/>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1630546935"/>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8BDA5B-CDD3-1044-80AA-F9E9EE69EE4B}" type="datetime1">
              <a:rPr lang="en-US" smtClean="0"/>
              <a:t>5/16/13</a:t>
            </a:fld>
            <a:endParaRPr lang="en-US"/>
          </a:p>
        </p:txBody>
      </p:sp>
      <p:sp>
        <p:nvSpPr>
          <p:cNvPr id="5" name="Footer Placeholder 4"/>
          <p:cNvSpPr>
            <a:spLocks noGrp="1"/>
          </p:cNvSpPr>
          <p:nvPr>
            <p:ph type="ftr" sz="quarter" idx="11"/>
          </p:nvPr>
        </p:nvSpPr>
        <p:spPr/>
        <p:txBody>
          <a:bodyPr/>
          <a:lstStyle/>
          <a:p>
            <a:r>
              <a:rPr lang="en-US" smtClean="0"/>
              <a:t>2013 by Charles Krugel</a:t>
            </a:r>
            <a:endParaRPr lang="en-US"/>
          </a:p>
        </p:txBody>
      </p:sp>
      <p:sp>
        <p:nvSpPr>
          <p:cNvPr id="6" name="Slide Number Placeholder 5"/>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2918358943"/>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DF7D4-D61F-F54F-BF4E-2336F75C7F76}" type="datetime1">
              <a:rPr lang="en-US" smtClean="0"/>
              <a:t>5/16/13</a:t>
            </a:fld>
            <a:endParaRPr lang="en-US"/>
          </a:p>
        </p:txBody>
      </p:sp>
      <p:sp>
        <p:nvSpPr>
          <p:cNvPr id="5" name="Footer Placeholder 4"/>
          <p:cNvSpPr>
            <a:spLocks noGrp="1"/>
          </p:cNvSpPr>
          <p:nvPr>
            <p:ph type="ftr" sz="quarter" idx="11"/>
          </p:nvPr>
        </p:nvSpPr>
        <p:spPr/>
        <p:txBody>
          <a:bodyPr/>
          <a:lstStyle/>
          <a:p>
            <a:r>
              <a:rPr lang="en-US" smtClean="0"/>
              <a:t>2013 by Charles Krugel</a:t>
            </a:r>
            <a:endParaRPr lang="en-US"/>
          </a:p>
        </p:txBody>
      </p:sp>
      <p:sp>
        <p:nvSpPr>
          <p:cNvPr id="6" name="Slide Number Placeholder 5"/>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1445287929"/>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FC091-6596-E24F-82DF-E3A9330EB621}" type="datetime1">
              <a:rPr lang="en-US" smtClean="0"/>
              <a:t>5/16/13</a:t>
            </a:fld>
            <a:endParaRPr lang="en-US"/>
          </a:p>
        </p:txBody>
      </p:sp>
      <p:sp>
        <p:nvSpPr>
          <p:cNvPr id="5" name="Footer Placeholder 4"/>
          <p:cNvSpPr>
            <a:spLocks noGrp="1"/>
          </p:cNvSpPr>
          <p:nvPr>
            <p:ph type="ftr" sz="quarter" idx="11"/>
          </p:nvPr>
        </p:nvSpPr>
        <p:spPr/>
        <p:txBody>
          <a:bodyPr/>
          <a:lstStyle/>
          <a:p>
            <a:r>
              <a:rPr lang="en-US" smtClean="0"/>
              <a:t>2013 by Charles Krugel</a:t>
            </a:r>
            <a:endParaRPr lang="en-US"/>
          </a:p>
        </p:txBody>
      </p:sp>
      <p:sp>
        <p:nvSpPr>
          <p:cNvPr id="6" name="Slide Number Placeholder 5"/>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3541961489"/>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3C1A29-27C1-8F4C-BD7D-D4DC0EACC08F}" type="datetime1">
              <a:rPr lang="en-US" smtClean="0"/>
              <a:t>5/16/13</a:t>
            </a:fld>
            <a:endParaRPr lang="en-US"/>
          </a:p>
        </p:txBody>
      </p:sp>
      <p:sp>
        <p:nvSpPr>
          <p:cNvPr id="5" name="Footer Placeholder 4"/>
          <p:cNvSpPr>
            <a:spLocks noGrp="1"/>
          </p:cNvSpPr>
          <p:nvPr>
            <p:ph type="ftr" sz="quarter" idx="11"/>
          </p:nvPr>
        </p:nvSpPr>
        <p:spPr/>
        <p:txBody>
          <a:bodyPr/>
          <a:lstStyle/>
          <a:p>
            <a:r>
              <a:rPr lang="en-US" smtClean="0"/>
              <a:t>2013 by Charles Krugel</a:t>
            </a:r>
            <a:endParaRPr lang="en-US"/>
          </a:p>
        </p:txBody>
      </p:sp>
      <p:sp>
        <p:nvSpPr>
          <p:cNvPr id="6" name="Slide Number Placeholder 5"/>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247484443"/>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6C3552-94BF-374D-82DE-6E03491C1136}" type="datetime1">
              <a:rPr lang="en-US" smtClean="0"/>
              <a:t>5/16/13</a:t>
            </a:fld>
            <a:endParaRPr lang="en-US"/>
          </a:p>
        </p:txBody>
      </p:sp>
      <p:sp>
        <p:nvSpPr>
          <p:cNvPr id="6" name="Footer Placeholder 5"/>
          <p:cNvSpPr>
            <a:spLocks noGrp="1"/>
          </p:cNvSpPr>
          <p:nvPr>
            <p:ph type="ftr" sz="quarter" idx="11"/>
          </p:nvPr>
        </p:nvSpPr>
        <p:spPr/>
        <p:txBody>
          <a:bodyPr/>
          <a:lstStyle/>
          <a:p>
            <a:r>
              <a:rPr lang="en-US" smtClean="0"/>
              <a:t>2013 by Charles Krugel</a:t>
            </a:r>
            <a:endParaRPr lang="en-US"/>
          </a:p>
        </p:txBody>
      </p:sp>
      <p:sp>
        <p:nvSpPr>
          <p:cNvPr id="7" name="Slide Number Placeholder 6"/>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762192730"/>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E48D05-2678-404F-9EC7-28378BAEC10F}" type="datetime1">
              <a:rPr lang="en-US" smtClean="0"/>
              <a:t>5/16/13</a:t>
            </a:fld>
            <a:endParaRPr lang="en-US"/>
          </a:p>
        </p:txBody>
      </p:sp>
      <p:sp>
        <p:nvSpPr>
          <p:cNvPr id="8" name="Footer Placeholder 7"/>
          <p:cNvSpPr>
            <a:spLocks noGrp="1"/>
          </p:cNvSpPr>
          <p:nvPr>
            <p:ph type="ftr" sz="quarter" idx="11"/>
          </p:nvPr>
        </p:nvSpPr>
        <p:spPr/>
        <p:txBody>
          <a:bodyPr/>
          <a:lstStyle/>
          <a:p>
            <a:r>
              <a:rPr lang="en-US" smtClean="0"/>
              <a:t>2013 by Charles Krugel</a:t>
            </a:r>
            <a:endParaRPr lang="en-US"/>
          </a:p>
        </p:txBody>
      </p:sp>
      <p:sp>
        <p:nvSpPr>
          <p:cNvPr id="9" name="Slide Number Placeholder 8"/>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1015797064"/>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0454C-AAA8-0841-9781-F01AC56D2685}" type="datetime1">
              <a:rPr lang="en-US" smtClean="0"/>
              <a:t>5/16/13</a:t>
            </a:fld>
            <a:endParaRPr lang="en-US"/>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1691428465"/>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20A9A-CA18-A64A-8BC7-4864A94F69B5}" type="datetime1">
              <a:rPr lang="en-US" smtClean="0"/>
              <a:t>5/16/13</a:t>
            </a:fld>
            <a:endParaRPr lang="en-US"/>
          </a:p>
        </p:txBody>
      </p:sp>
      <p:sp>
        <p:nvSpPr>
          <p:cNvPr id="3" name="Footer Placeholder 2"/>
          <p:cNvSpPr>
            <a:spLocks noGrp="1"/>
          </p:cNvSpPr>
          <p:nvPr>
            <p:ph type="ftr" sz="quarter" idx="11"/>
          </p:nvPr>
        </p:nvSpPr>
        <p:spPr/>
        <p:txBody>
          <a:bodyPr/>
          <a:lstStyle/>
          <a:p>
            <a:r>
              <a:rPr lang="en-US" smtClean="0"/>
              <a:t>2013 by Charles Krugel</a:t>
            </a:r>
            <a:endParaRPr lang="en-US"/>
          </a:p>
        </p:txBody>
      </p:sp>
      <p:sp>
        <p:nvSpPr>
          <p:cNvPr id="4" name="Slide Number Placeholder 3"/>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806763896"/>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E8EB4-44CD-6140-AA6C-088A2EA4C679}" type="datetime1">
              <a:rPr lang="en-US" smtClean="0"/>
              <a:t>5/16/13</a:t>
            </a:fld>
            <a:endParaRPr lang="en-US"/>
          </a:p>
        </p:txBody>
      </p:sp>
      <p:sp>
        <p:nvSpPr>
          <p:cNvPr id="6" name="Footer Placeholder 5"/>
          <p:cNvSpPr>
            <a:spLocks noGrp="1"/>
          </p:cNvSpPr>
          <p:nvPr>
            <p:ph type="ftr" sz="quarter" idx="11"/>
          </p:nvPr>
        </p:nvSpPr>
        <p:spPr/>
        <p:txBody>
          <a:bodyPr/>
          <a:lstStyle/>
          <a:p>
            <a:r>
              <a:rPr lang="en-US" smtClean="0"/>
              <a:t>2013 by Charles Krugel</a:t>
            </a:r>
            <a:endParaRPr lang="en-US"/>
          </a:p>
        </p:txBody>
      </p:sp>
      <p:sp>
        <p:nvSpPr>
          <p:cNvPr id="7" name="Slide Number Placeholder 6"/>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1870874544"/>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F8362F-71B1-4C41-A16D-F499C1979562}" type="datetime1">
              <a:rPr lang="en-US" smtClean="0"/>
              <a:t>5/16/13</a:t>
            </a:fld>
            <a:endParaRPr lang="en-US"/>
          </a:p>
        </p:txBody>
      </p:sp>
      <p:sp>
        <p:nvSpPr>
          <p:cNvPr id="6" name="Footer Placeholder 5"/>
          <p:cNvSpPr>
            <a:spLocks noGrp="1"/>
          </p:cNvSpPr>
          <p:nvPr>
            <p:ph type="ftr" sz="quarter" idx="11"/>
          </p:nvPr>
        </p:nvSpPr>
        <p:spPr/>
        <p:txBody>
          <a:bodyPr/>
          <a:lstStyle/>
          <a:p>
            <a:r>
              <a:rPr lang="en-US" smtClean="0"/>
              <a:t>2013 by Charles Krugel</a:t>
            </a:r>
            <a:endParaRPr lang="en-US"/>
          </a:p>
        </p:txBody>
      </p:sp>
      <p:sp>
        <p:nvSpPr>
          <p:cNvPr id="7" name="Slide Number Placeholder 6"/>
          <p:cNvSpPr>
            <a:spLocks noGrp="1"/>
          </p:cNvSpPr>
          <p:nvPr>
            <p:ph type="sldNum" sz="quarter" idx="12"/>
          </p:nvPr>
        </p:nvSpPr>
        <p:spPr/>
        <p:txBody>
          <a:bodyPr/>
          <a:lstStyle/>
          <a:p>
            <a:fld id="{3A860824-06BB-D540-97A9-0AC241CDE1AC}" type="slidenum">
              <a:rPr lang="en-US" smtClean="0"/>
              <a:t>‹#›</a:t>
            </a:fld>
            <a:endParaRPr lang="en-US"/>
          </a:p>
        </p:txBody>
      </p:sp>
    </p:spTree>
    <p:extLst>
      <p:ext uri="{BB962C8B-B14F-4D97-AF65-F5344CB8AC3E}">
        <p14:creationId xmlns:p14="http://schemas.microsoft.com/office/powerpoint/2010/main" val="3184454188"/>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F8BFA-3F88-CF43-B07A-416978C4A7C1}" type="datetime1">
              <a:rPr lang="en-US" smtClean="0"/>
              <a:t>5/16/13</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2013 by Charles Krugel</a:t>
            </a:r>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60824-06BB-D540-97A9-0AC241CDE1AC}" type="slidenum">
              <a:rPr lang="en-US" smtClean="0"/>
              <a:t>‹#›</a:t>
            </a:fld>
            <a:r>
              <a:rPr lang="en-US" dirty="0" smtClean="0"/>
              <a:t>/9</a:t>
            </a:r>
            <a:endParaRPr lang="en-US" dirty="0"/>
          </a:p>
        </p:txBody>
      </p:sp>
    </p:spTree>
    <p:extLst>
      <p:ext uri="{BB962C8B-B14F-4D97-AF65-F5344CB8AC3E}">
        <p14:creationId xmlns:p14="http://schemas.microsoft.com/office/powerpoint/2010/main" val="2627585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7985"/>
            <a:ext cx="7772400" cy="1470025"/>
          </a:xfrm>
        </p:spPr>
        <p:txBody>
          <a:bodyPr/>
          <a:lstStyle/>
          <a:p>
            <a:r>
              <a:rPr lang="en-US" dirty="0" smtClean="0"/>
              <a:t>Protecting HR During Internal Investigations</a:t>
            </a:r>
            <a:endParaRPr lang="en-US" dirty="0"/>
          </a:p>
        </p:txBody>
      </p:sp>
      <p:sp>
        <p:nvSpPr>
          <p:cNvPr id="3" name="Subtitle 2"/>
          <p:cNvSpPr>
            <a:spLocks noGrp="1"/>
          </p:cNvSpPr>
          <p:nvPr>
            <p:ph type="subTitle" idx="1"/>
          </p:nvPr>
        </p:nvSpPr>
        <p:spPr>
          <a:xfrm>
            <a:off x="1371600" y="2121568"/>
            <a:ext cx="6400800" cy="1752600"/>
          </a:xfrm>
        </p:spPr>
        <p:txBody>
          <a:bodyPr/>
          <a:lstStyle/>
          <a:p>
            <a:r>
              <a:rPr lang="en-US" dirty="0" smtClean="0"/>
              <a:t>How to Protect HR During Internal Investigations &amp; What Happens When You Don’t</a:t>
            </a:r>
            <a:endParaRPr lang="en-US" dirty="0"/>
          </a:p>
        </p:txBody>
      </p:sp>
      <p:sp>
        <p:nvSpPr>
          <p:cNvPr id="4" name="TextBox 3"/>
          <p:cNvSpPr txBox="1"/>
          <p:nvPr/>
        </p:nvSpPr>
        <p:spPr>
          <a:xfrm>
            <a:off x="1002632" y="4366310"/>
            <a:ext cx="7455568" cy="1523494"/>
          </a:xfrm>
          <a:prstGeom prst="rect">
            <a:avLst/>
          </a:prstGeom>
          <a:noFill/>
        </p:spPr>
        <p:txBody>
          <a:bodyPr wrap="square" rtlCol="0">
            <a:spAutoFit/>
          </a:bodyPr>
          <a:lstStyle/>
          <a:p>
            <a:pPr algn="just"/>
            <a:r>
              <a:rPr lang="en-US" dirty="0" smtClean="0"/>
              <a:t>A discussion of court </a:t>
            </a:r>
            <a:r>
              <a:rPr lang="en-US" dirty="0"/>
              <a:t>c</a:t>
            </a:r>
            <a:r>
              <a:rPr lang="en-US" dirty="0" smtClean="0"/>
              <a:t>ases </a:t>
            </a:r>
            <a:r>
              <a:rPr lang="en-US" i="1" dirty="0" smtClean="0"/>
              <a:t>LARGELY</a:t>
            </a:r>
            <a:r>
              <a:rPr lang="en-US" dirty="0" smtClean="0"/>
              <a:t> </a:t>
            </a:r>
            <a:r>
              <a:rPr lang="en-US" dirty="0"/>
              <a:t>s</a:t>
            </a:r>
            <a:r>
              <a:rPr lang="en-US" dirty="0" smtClean="0"/>
              <a:t>tating </a:t>
            </a:r>
            <a:r>
              <a:rPr lang="en-US" dirty="0"/>
              <a:t>t</a:t>
            </a:r>
            <a:r>
              <a:rPr lang="en-US" dirty="0" smtClean="0"/>
              <a:t>hat </a:t>
            </a:r>
            <a:r>
              <a:rPr lang="en-US" dirty="0"/>
              <a:t>i</a:t>
            </a:r>
            <a:r>
              <a:rPr lang="en-US" dirty="0" smtClean="0"/>
              <a:t>nternal HR/HC (human capital) investigators, who investigate harassment &amp; discrimination, aren’t </a:t>
            </a:r>
            <a:r>
              <a:rPr lang="en-US" dirty="0"/>
              <a:t>p</a:t>
            </a:r>
            <a:r>
              <a:rPr lang="en-US" dirty="0" smtClean="0"/>
              <a:t>rotected by Title VII’s opposition &amp; participation </a:t>
            </a:r>
            <a:r>
              <a:rPr lang="en-US" dirty="0"/>
              <a:t>c</a:t>
            </a:r>
            <a:r>
              <a:rPr lang="en-US" dirty="0" smtClean="0"/>
              <a:t>lauses. How HR/HC can </a:t>
            </a:r>
            <a:r>
              <a:rPr lang="en-US" dirty="0"/>
              <a:t>p</a:t>
            </a:r>
            <a:r>
              <a:rPr lang="en-US" dirty="0" smtClean="0"/>
              <a:t>rotect </a:t>
            </a:r>
            <a:r>
              <a:rPr lang="en-US" dirty="0"/>
              <a:t>i</a:t>
            </a:r>
            <a:r>
              <a:rPr lang="en-US" dirty="0" smtClean="0"/>
              <a:t>tself &amp; the employer </a:t>
            </a:r>
            <a:r>
              <a:rPr lang="en-US" dirty="0"/>
              <a:t>f</a:t>
            </a:r>
            <a:r>
              <a:rPr lang="en-US" dirty="0" smtClean="0"/>
              <a:t>rom </a:t>
            </a:r>
            <a:r>
              <a:rPr lang="en-US" dirty="0"/>
              <a:t>p</a:t>
            </a:r>
            <a:r>
              <a:rPr lang="en-US" dirty="0" smtClean="0"/>
              <a:t>rotracted </a:t>
            </a:r>
            <a:r>
              <a:rPr lang="en-US" dirty="0"/>
              <a:t>l</a:t>
            </a:r>
            <a:r>
              <a:rPr lang="en-US" dirty="0" smtClean="0"/>
              <a:t>itigation &amp; potential </a:t>
            </a:r>
            <a:r>
              <a:rPr lang="en-US" dirty="0"/>
              <a:t>l</a:t>
            </a:r>
            <a:r>
              <a:rPr lang="en-US" dirty="0" smtClean="0"/>
              <a:t>iability. I say “largely” because there are some grey areas, which we’ll discuss.</a:t>
            </a:r>
            <a:endParaRPr lang="en-US" dirty="0"/>
          </a:p>
        </p:txBody>
      </p:sp>
      <p:sp>
        <p:nvSpPr>
          <p:cNvPr id="5" name="Footer Placeholder 4"/>
          <p:cNvSpPr>
            <a:spLocks noGrp="1"/>
          </p:cNvSpPr>
          <p:nvPr>
            <p:ph type="ftr" sz="quarter" idx="11"/>
          </p:nvPr>
        </p:nvSpPr>
        <p:spPr/>
        <p:txBody>
          <a:bodyPr/>
          <a:lstStyle/>
          <a:p>
            <a:r>
              <a:rPr lang="en-US" smtClean="0"/>
              <a:t>2013 by Charles Krugel</a:t>
            </a:r>
            <a:endParaRPr lang="en-US"/>
          </a:p>
        </p:txBody>
      </p:sp>
      <p:sp>
        <p:nvSpPr>
          <p:cNvPr id="6" name="Slide Number Placeholder 5"/>
          <p:cNvSpPr>
            <a:spLocks noGrp="1"/>
          </p:cNvSpPr>
          <p:nvPr>
            <p:ph type="sldNum" sz="quarter" idx="12"/>
          </p:nvPr>
        </p:nvSpPr>
        <p:spPr/>
        <p:txBody>
          <a:bodyPr/>
          <a:lstStyle/>
          <a:p>
            <a:fld id="{3A860824-06BB-D540-97A9-0AC241CDE1AC}" type="slidenum">
              <a:rPr lang="en-US" smtClean="0"/>
              <a:t>1</a:t>
            </a:fld>
            <a:r>
              <a:rPr lang="en-US" dirty="0" smtClean="0"/>
              <a:t>/10</a:t>
            </a:r>
            <a:endParaRPr lang="en-US" dirty="0"/>
          </a:p>
        </p:txBody>
      </p:sp>
    </p:spTree>
    <p:extLst>
      <p:ext uri="{BB962C8B-B14F-4D97-AF65-F5344CB8AC3E}">
        <p14:creationId xmlns:p14="http://schemas.microsoft.com/office/powerpoint/2010/main" val="1489849401"/>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Krugel for the Cases</a:t>
            </a:r>
            <a:endParaRPr lang="en-US" dirty="0"/>
          </a:p>
        </p:txBody>
      </p:sp>
      <p:sp>
        <p:nvSpPr>
          <p:cNvPr id="3" name="Content Placeholder 2"/>
          <p:cNvSpPr>
            <a:spLocks noGrp="1"/>
          </p:cNvSpPr>
          <p:nvPr>
            <p:ph idx="1"/>
          </p:nvPr>
        </p:nvSpPr>
        <p:spPr>
          <a:xfrm>
            <a:off x="457200" y="1813012"/>
            <a:ext cx="8229600" cy="4525963"/>
          </a:xfrm>
        </p:spPr>
        <p:txBody>
          <a:bodyPr/>
          <a:lstStyle/>
          <a:p>
            <a:r>
              <a:rPr lang="en-US" dirty="0" smtClean="0"/>
              <a:t>If you’d like copies of any of the cases (PDF), feel free to contact me at cak1@charlesakrugel.com.</a:t>
            </a:r>
            <a:endParaRPr lang="en-US" dirty="0"/>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p:txBody>
          <a:bodyPr/>
          <a:lstStyle/>
          <a:p>
            <a:fld id="{3A860824-06BB-D540-97A9-0AC241CDE1AC}" type="slidenum">
              <a:rPr lang="en-US" smtClean="0"/>
              <a:t>10</a:t>
            </a:fld>
            <a:r>
              <a:rPr lang="en-US" dirty="0" smtClean="0"/>
              <a:t>/10</a:t>
            </a:r>
            <a:endParaRPr lang="en-US" dirty="0"/>
          </a:p>
        </p:txBody>
      </p:sp>
    </p:spTree>
    <p:extLst>
      <p:ext uri="{BB962C8B-B14F-4D97-AF65-F5344CB8AC3E}">
        <p14:creationId xmlns:p14="http://schemas.microsoft.com/office/powerpoint/2010/main" val="2760731983"/>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941888"/>
          </a:xfrm>
        </p:spPr>
        <p:txBody>
          <a:bodyPr/>
          <a:lstStyle/>
          <a:p>
            <a:r>
              <a:rPr lang="en-US" dirty="0" smtClean="0"/>
              <a:t>Presentation Format &amp; “Warning”</a:t>
            </a:r>
            <a:endParaRPr lang="en-US" dirty="0"/>
          </a:p>
        </p:txBody>
      </p:sp>
      <p:sp>
        <p:nvSpPr>
          <p:cNvPr id="3" name="Content Placeholder 2"/>
          <p:cNvSpPr>
            <a:spLocks noGrp="1"/>
          </p:cNvSpPr>
          <p:nvPr>
            <p:ph idx="1"/>
          </p:nvPr>
        </p:nvSpPr>
        <p:spPr>
          <a:xfrm>
            <a:off x="457200" y="1457159"/>
            <a:ext cx="8229600" cy="4678947"/>
          </a:xfrm>
        </p:spPr>
        <p:txBody>
          <a:bodyPr>
            <a:normAutofit fontScale="92500" lnSpcReduction="20000"/>
          </a:bodyPr>
          <a:lstStyle/>
          <a:p>
            <a:pPr>
              <a:spcAft>
                <a:spcPts val="1200"/>
              </a:spcAft>
            </a:pPr>
            <a:r>
              <a:rPr lang="en-US" dirty="0" smtClean="0"/>
              <a:t>Please don’t Hesitate to Ask Questions At Any Time.</a:t>
            </a:r>
          </a:p>
          <a:p>
            <a:pPr>
              <a:spcAft>
                <a:spcPts val="1200"/>
              </a:spcAft>
            </a:pPr>
            <a:r>
              <a:rPr lang="en-US" dirty="0" smtClean="0"/>
              <a:t>Caution: Judges change their minds &amp; decisions may vary from place-to-place. However, as you’ll see per the next slide, the decisions are uniformly consistent on this topic &amp; over many jurisdictions, regardless of political leanings.</a:t>
            </a:r>
          </a:p>
          <a:p>
            <a:pPr>
              <a:spcAft>
                <a:spcPts val="1200"/>
              </a:spcAft>
            </a:pPr>
            <a:r>
              <a:rPr lang="en-US" dirty="0" smtClean="0"/>
              <a:t>At this point in time, federal judges disagree with the EEOC on this topic. Moreover &amp; paradoxically, many management side attorneys like me agree with the EEOC on this topic!</a:t>
            </a:r>
            <a:endParaRPr lang="en-US" dirty="0"/>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p:txBody>
          <a:bodyPr/>
          <a:lstStyle/>
          <a:p>
            <a:fld id="{3A860824-06BB-D540-97A9-0AC241CDE1AC}" type="slidenum">
              <a:rPr lang="en-US" smtClean="0"/>
              <a:t>2</a:t>
            </a:fld>
            <a:r>
              <a:rPr lang="en-US" dirty="0" smtClean="0"/>
              <a:t>/10</a:t>
            </a:r>
            <a:endParaRPr lang="en-US" dirty="0"/>
          </a:p>
        </p:txBody>
      </p:sp>
    </p:spTree>
    <p:extLst>
      <p:ext uri="{BB962C8B-B14F-4D97-AF65-F5344CB8AC3E}">
        <p14:creationId xmlns:p14="http://schemas.microsoft.com/office/powerpoint/2010/main" val="2280894566"/>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of the Cases (All Federal)</a:t>
            </a:r>
            <a:endParaRPr lang="en-US" dirty="0"/>
          </a:p>
        </p:txBody>
      </p:sp>
      <p:sp>
        <p:nvSpPr>
          <p:cNvPr id="3" name="Content Placeholder 2"/>
          <p:cNvSpPr>
            <a:spLocks noGrp="1"/>
          </p:cNvSpPr>
          <p:nvPr>
            <p:ph idx="1"/>
          </p:nvPr>
        </p:nvSpPr>
        <p:spPr/>
        <p:txBody>
          <a:bodyPr>
            <a:normAutofit fontScale="62500" lnSpcReduction="20000"/>
          </a:bodyPr>
          <a:lstStyle/>
          <a:p>
            <a:pPr>
              <a:spcAft>
                <a:spcPts val="1000"/>
              </a:spcAft>
            </a:pPr>
            <a:r>
              <a:rPr lang="en-US" dirty="0" smtClean="0"/>
              <a:t>Townsend (Grey-Allen) v. Benjamin Enterprises (2012); U.S. Court of Appeals 2</a:t>
            </a:r>
            <a:r>
              <a:rPr lang="en-US" baseline="30000" dirty="0" smtClean="0"/>
              <a:t>nd</a:t>
            </a:r>
            <a:r>
              <a:rPr lang="en-US" dirty="0" smtClean="0"/>
              <a:t> Circuit (NY, CT &amp; VT)</a:t>
            </a:r>
          </a:p>
          <a:p>
            <a:pPr>
              <a:spcAft>
                <a:spcPts val="1000"/>
              </a:spcAft>
            </a:pPr>
            <a:r>
              <a:rPr lang="en-US" dirty="0" err="1" smtClean="0"/>
              <a:t>Hatmaker</a:t>
            </a:r>
            <a:r>
              <a:rPr lang="en-US" dirty="0" smtClean="0"/>
              <a:t> v. Memorial Medical Center (2010); U.S. Court of Appeals 7</a:t>
            </a:r>
            <a:r>
              <a:rPr lang="en-US" baseline="30000" dirty="0" smtClean="0"/>
              <a:t>th</a:t>
            </a:r>
            <a:r>
              <a:rPr lang="en-US" dirty="0" smtClean="0"/>
              <a:t> Circuit (IL, WI &amp; IN)</a:t>
            </a:r>
          </a:p>
          <a:p>
            <a:pPr>
              <a:spcAft>
                <a:spcPts val="1000"/>
              </a:spcAft>
            </a:pPr>
            <a:r>
              <a:rPr lang="en-US" dirty="0" smtClean="0"/>
              <a:t>EEOC v. Total System Services Inc. (2000); U.S. Court of Appeals 11</a:t>
            </a:r>
            <a:r>
              <a:rPr lang="en-US" baseline="30000" dirty="0" smtClean="0"/>
              <a:t>th</a:t>
            </a:r>
            <a:r>
              <a:rPr lang="en-US" dirty="0" smtClean="0"/>
              <a:t> Circuit (AL, FL &amp; GA)</a:t>
            </a:r>
          </a:p>
          <a:p>
            <a:pPr>
              <a:spcAft>
                <a:spcPts val="1000"/>
              </a:spcAft>
            </a:pPr>
            <a:r>
              <a:rPr lang="en-US" dirty="0" err="1" smtClean="0"/>
              <a:t>Vaconcelos</a:t>
            </a:r>
            <a:r>
              <a:rPr lang="en-US" dirty="0" smtClean="0"/>
              <a:t> v. Meese/U.S. D.O.J. (1990); U.S. Court of Appeals 9</a:t>
            </a:r>
            <a:r>
              <a:rPr lang="en-US" baseline="30000" dirty="0" smtClean="0"/>
              <a:t>th</a:t>
            </a:r>
            <a:r>
              <a:rPr lang="en-US" dirty="0" smtClean="0"/>
              <a:t> Circuit (AK, AZ, CA, HI, ID, MT, NV, OR &amp; WA)</a:t>
            </a:r>
          </a:p>
          <a:p>
            <a:pPr>
              <a:spcAft>
                <a:spcPts val="1000"/>
              </a:spcAft>
            </a:pPr>
            <a:r>
              <a:rPr lang="en-US" sz="2300" dirty="0" smtClean="0"/>
              <a:t>5</a:t>
            </a:r>
            <a:r>
              <a:rPr lang="en-US" sz="2300" baseline="30000" dirty="0" smtClean="0"/>
              <a:t>th</a:t>
            </a:r>
            <a:r>
              <a:rPr lang="en-US" sz="2300" dirty="0" smtClean="0"/>
              <a:t> &amp; 6</a:t>
            </a:r>
            <a:r>
              <a:rPr lang="en-US" sz="2300" baseline="30000" dirty="0" smtClean="0"/>
              <a:t>th</a:t>
            </a:r>
            <a:r>
              <a:rPr lang="en-US" sz="2300" dirty="0" smtClean="0"/>
              <a:t> Circuits largely concur (LA, MS &amp; TX; KY, MI, OH &amp; TN)</a:t>
            </a:r>
            <a:r>
              <a:rPr lang="en-US" sz="2300" dirty="0"/>
              <a:t> </a:t>
            </a:r>
            <a:r>
              <a:rPr lang="en-US" sz="2300" dirty="0" smtClean="0"/>
              <a:t>- they haven’t directly addressed the HR issue, but suggest that those who participate or oppose illegal conduct (even without an EEOC charge being filed) are protected, investigators aren’t. Abbott v. Crown Motor, 2003, 6</a:t>
            </a:r>
            <a:r>
              <a:rPr lang="en-US" sz="2300" baseline="30000" dirty="0" smtClean="0"/>
              <a:t>th</a:t>
            </a:r>
            <a:r>
              <a:rPr lang="en-US" sz="2300" dirty="0" smtClean="0"/>
              <a:t> Cir. (TX, KY, MI, OH, TN).</a:t>
            </a:r>
          </a:p>
          <a:p>
            <a:pPr>
              <a:spcAft>
                <a:spcPts val="1000"/>
              </a:spcAft>
            </a:pPr>
            <a:r>
              <a:rPr lang="en-US" dirty="0" smtClean="0"/>
              <a:t>Caution: Public sector contracting guidelines could result in contradictory outcomes. They’re pretty liberal in holding contractors accountable.</a:t>
            </a:r>
          </a:p>
        </p:txBody>
      </p:sp>
      <p:sp>
        <p:nvSpPr>
          <p:cNvPr id="5" name="Footer Placeholder 4"/>
          <p:cNvSpPr>
            <a:spLocks noGrp="1"/>
          </p:cNvSpPr>
          <p:nvPr>
            <p:ph type="ftr" sz="quarter" idx="11"/>
          </p:nvPr>
        </p:nvSpPr>
        <p:spPr/>
        <p:txBody>
          <a:bodyPr/>
          <a:lstStyle/>
          <a:p>
            <a:r>
              <a:rPr lang="en-US" smtClean="0"/>
              <a:t>2013 by Charles Krugel</a:t>
            </a:r>
            <a:endParaRPr lang="en-US"/>
          </a:p>
        </p:txBody>
      </p:sp>
      <p:sp>
        <p:nvSpPr>
          <p:cNvPr id="6" name="Slide Number Placeholder 5"/>
          <p:cNvSpPr>
            <a:spLocks noGrp="1"/>
          </p:cNvSpPr>
          <p:nvPr>
            <p:ph type="sldNum" sz="quarter" idx="12"/>
          </p:nvPr>
        </p:nvSpPr>
        <p:spPr/>
        <p:txBody>
          <a:bodyPr/>
          <a:lstStyle/>
          <a:p>
            <a:fld id="{3A860824-06BB-D540-97A9-0AC241CDE1AC}" type="slidenum">
              <a:rPr lang="en-US" smtClean="0"/>
              <a:t>3</a:t>
            </a:fld>
            <a:r>
              <a:rPr lang="en-US" dirty="0" smtClean="0"/>
              <a:t>/10</a:t>
            </a:r>
            <a:endParaRPr lang="en-US" dirty="0"/>
          </a:p>
        </p:txBody>
      </p:sp>
    </p:spTree>
    <p:extLst>
      <p:ext uri="{BB962C8B-B14F-4D97-AF65-F5344CB8AC3E}">
        <p14:creationId xmlns:p14="http://schemas.microsoft.com/office/powerpoint/2010/main" val="79441224"/>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Title VII of 1964/1991 42 USC 2000e3a</a:t>
            </a:r>
            <a:br>
              <a:rPr lang="en-US" dirty="0" smtClean="0"/>
            </a:br>
            <a:r>
              <a:rPr lang="en-US" sz="3100" dirty="0" smtClean="0"/>
              <a:t>(Just a Part of It, But With Big Implications-AKA 704(a))</a:t>
            </a:r>
            <a:endParaRPr lang="en-US" sz="3100" dirty="0"/>
          </a:p>
        </p:txBody>
      </p:sp>
      <p:sp>
        <p:nvSpPr>
          <p:cNvPr id="3" name="Content Placeholder 2"/>
          <p:cNvSpPr>
            <a:spLocks noGrp="1"/>
          </p:cNvSpPr>
          <p:nvPr>
            <p:ph idx="1"/>
          </p:nvPr>
        </p:nvSpPr>
        <p:spPr/>
        <p:txBody>
          <a:bodyPr>
            <a:normAutofit fontScale="85000" lnSpcReduction="20000"/>
          </a:bodyPr>
          <a:lstStyle/>
          <a:p>
            <a:pPr>
              <a:spcAft>
                <a:spcPts val="600"/>
              </a:spcAft>
            </a:pPr>
            <a:r>
              <a:rPr lang="en-US" dirty="0" smtClean="0"/>
              <a:t>Absent direct evidence, </a:t>
            </a:r>
            <a:r>
              <a:rPr lang="en-US" dirty="0"/>
              <a:t>i</a:t>
            </a:r>
            <a:r>
              <a:rPr lang="en-US" dirty="0" smtClean="0"/>
              <a:t>n order to establish a case of retaliation, party must show (1) they participated or opposed Title VII harassment or discrimination.</a:t>
            </a:r>
          </a:p>
          <a:p>
            <a:pPr>
              <a:spcAft>
                <a:spcPts val="600"/>
              </a:spcAft>
            </a:pPr>
            <a:r>
              <a:rPr lang="en-US" dirty="0" smtClean="0"/>
              <a:t>This is the 1</a:t>
            </a:r>
            <a:r>
              <a:rPr lang="en-US" baseline="30000" dirty="0" smtClean="0"/>
              <a:t>st</a:t>
            </a:r>
            <a:r>
              <a:rPr lang="en-US" dirty="0" smtClean="0"/>
              <a:t> step in establishing the threshold 4 requirements for a case of retaliation (AKA the “prima facie case”). </a:t>
            </a:r>
          </a:p>
          <a:p>
            <a:pPr>
              <a:spcAft>
                <a:spcPts val="600"/>
              </a:spcAft>
            </a:pPr>
            <a:r>
              <a:rPr lang="en-US" dirty="0" smtClean="0"/>
              <a:t>The 3 remaining steps are (2) employer aware of this opposition/participation; (3) employer took adverse action against plaintiff; &amp; (4) causal connection between the protected activity &amp; retaliatory action (motive to retaliate). </a:t>
            </a:r>
          </a:p>
          <a:p>
            <a:pPr>
              <a:spcAft>
                <a:spcPts val="600"/>
              </a:spcAft>
            </a:pPr>
            <a:r>
              <a:rPr lang="en-US" dirty="0" smtClean="0"/>
              <a:t>All 4 must be met. Then burden shifts 2 more times.</a:t>
            </a:r>
            <a:endParaRPr lang="en-US" dirty="0"/>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p:txBody>
          <a:bodyPr/>
          <a:lstStyle/>
          <a:p>
            <a:fld id="{3A860824-06BB-D540-97A9-0AC241CDE1AC}" type="slidenum">
              <a:rPr lang="en-US" smtClean="0"/>
              <a:t>4</a:t>
            </a:fld>
            <a:r>
              <a:rPr lang="en-US" dirty="0" smtClean="0"/>
              <a:t>/10</a:t>
            </a:r>
            <a:endParaRPr lang="en-US" dirty="0"/>
          </a:p>
        </p:txBody>
      </p:sp>
    </p:spTree>
    <p:extLst>
      <p:ext uri="{BB962C8B-B14F-4D97-AF65-F5344CB8AC3E}">
        <p14:creationId xmlns:p14="http://schemas.microsoft.com/office/powerpoint/2010/main" val="98272154"/>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Here’s The Typical Fact Pattern</a:t>
            </a:r>
            <a:br>
              <a:rPr lang="en-US" dirty="0" smtClean="0"/>
            </a:br>
            <a:r>
              <a:rPr lang="en-US" dirty="0" smtClean="0"/>
              <a:t>in </a:t>
            </a:r>
            <a:r>
              <a:rPr lang="en-US" i="1" dirty="0" smtClean="0"/>
              <a:t>VERY GENERAL </a:t>
            </a:r>
            <a:r>
              <a:rPr lang="en-US" dirty="0" smtClean="0"/>
              <a:t>Terms</a:t>
            </a:r>
            <a:endParaRPr lang="en-US" dirty="0"/>
          </a:p>
        </p:txBody>
      </p:sp>
      <p:sp>
        <p:nvSpPr>
          <p:cNvPr id="3" name="Content Placeholder 2"/>
          <p:cNvSpPr>
            <a:spLocks noGrp="1"/>
          </p:cNvSpPr>
          <p:nvPr>
            <p:ph idx="1"/>
          </p:nvPr>
        </p:nvSpPr>
        <p:spPr/>
        <p:txBody>
          <a:bodyPr>
            <a:normAutofit fontScale="85000" lnSpcReduction="20000"/>
          </a:bodyPr>
          <a:lstStyle/>
          <a:p>
            <a:pPr>
              <a:spcAft>
                <a:spcPts val="1000"/>
              </a:spcAft>
            </a:pPr>
            <a:r>
              <a:rPr lang="en-US" dirty="0" smtClean="0"/>
              <a:t>An employee complains to the employer about harassment/discrimination. </a:t>
            </a:r>
          </a:p>
          <a:p>
            <a:pPr>
              <a:spcAft>
                <a:spcPts val="1000"/>
              </a:spcAft>
            </a:pPr>
            <a:r>
              <a:rPr lang="en-US" dirty="0" smtClean="0"/>
              <a:t>Someone on employer’s behalf investigates (e.g., HR/HC or a 3</a:t>
            </a:r>
            <a:r>
              <a:rPr lang="en-US" baseline="30000" dirty="0" smtClean="0"/>
              <a:t>rd</a:t>
            </a:r>
            <a:r>
              <a:rPr lang="en-US" dirty="0" smtClean="0"/>
              <a:t> party).</a:t>
            </a:r>
          </a:p>
          <a:p>
            <a:pPr>
              <a:spcAft>
                <a:spcPts val="1000"/>
              </a:spcAft>
            </a:pPr>
            <a:r>
              <a:rPr lang="en-US" dirty="0" smtClean="0"/>
              <a:t>Employer fires or disciplines the investigator because investigator supports accuser, employer doesn’t like the process, etc.</a:t>
            </a:r>
          </a:p>
          <a:p>
            <a:pPr>
              <a:spcAft>
                <a:spcPts val="1000"/>
              </a:spcAft>
            </a:pPr>
            <a:r>
              <a:rPr lang="en-US" dirty="0" smtClean="0"/>
              <a:t>Courts  hold that if the investigation isn’t pursuant to an official EEOC charge, this isn’t retaliatory action against the investigator. This is what Congress intended &amp; the law states.</a:t>
            </a:r>
            <a:endParaRPr lang="en-US" dirty="0"/>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p:txBody>
          <a:bodyPr/>
          <a:lstStyle/>
          <a:p>
            <a:fld id="{3A860824-06BB-D540-97A9-0AC241CDE1AC}" type="slidenum">
              <a:rPr lang="en-US" smtClean="0"/>
              <a:t>5</a:t>
            </a:fld>
            <a:r>
              <a:rPr lang="en-US" dirty="0" smtClean="0"/>
              <a:t>/10</a:t>
            </a:r>
            <a:endParaRPr lang="en-US" dirty="0"/>
          </a:p>
        </p:txBody>
      </p:sp>
    </p:spTree>
    <p:extLst>
      <p:ext uri="{BB962C8B-B14F-4D97-AF65-F5344CB8AC3E}">
        <p14:creationId xmlns:p14="http://schemas.microsoft.com/office/powerpoint/2010/main" val="2436070019"/>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Krugel’s</a:t>
            </a:r>
            <a:r>
              <a:rPr lang="en-US" dirty="0" smtClean="0"/>
              <a:t> Opinions</a:t>
            </a:r>
            <a:endParaRPr lang="en-US" dirty="0"/>
          </a:p>
        </p:txBody>
      </p:sp>
      <p:sp>
        <p:nvSpPr>
          <p:cNvPr id="3" name="Content Placeholder 2"/>
          <p:cNvSpPr>
            <a:spLocks noGrp="1"/>
          </p:cNvSpPr>
          <p:nvPr>
            <p:ph idx="1"/>
          </p:nvPr>
        </p:nvSpPr>
        <p:spPr/>
        <p:txBody>
          <a:bodyPr>
            <a:normAutofit fontScale="70000" lnSpcReduction="20000"/>
          </a:bodyPr>
          <a:lstStyle/>
          <a:p>
            <a:pPr>
              <a:spcAft>
                <a:spcPts val="1000"/>
              </a:spcAft>
            </a:pPr>
            <a:r>
              <a:rPr lang="en-US" dirty="0" smtClean="0"/>
              <a:t>I disagree with the courts; they screwed HR. </a:t>
            </a:r>
          </a:p>
          <a:p>
            <a:pPr>
              <a:spcAft>
                <a:spcPts val="1000"/>
              </a:spcAft>
            </a:pPr>
            <a:r>
              <a:rPr lang="en-US" dirty="0"/>
              <a:t>I</a:t>
            </a:r>
            <a:r>
              <a:rPr lang="en-US" dirty="0" smtClean="0"/>
              <a:t>n Townsend (2012), concurring Judge </a:t>
            </a:r>
            <a:r>
              <a:rPr lang="en-US" dirty="0" err="1" smtClean="0"/>
              <a:t>Lohier</a:t>
            </a:r>
            <a:r>
              <a:rPr lang="en-US" dirty="0" smtClean="0"/>
              <a:t>: “Congress should . . . clarify Title VII if it desires to prohibit private employers from retaliating against employees merely because they participate in internal investigations . . . </a:t>
            </a:r>
            <a:r>
              <a:rPr lang="en-US" dirty="0"/>
              <a:t>p</a:t>
            </a:r>
            <a:r>
              <a:rPr lang="en-US" dirty="0" smtClean="0"/>
              <a:t>rior to any involvement by the EEOC.”</a:t>
            </a:r>
          </a:p>
          <a:p>
            <a:pPr>
              <a:spcAft>
                <a:spcPts val="1000"/>
              </a:spcAft>
            </a:pPr>
            <a:r>
              <a:rPr lang="en-US" dirty="0" smtClean="0"/>
              <a:t>Here’s the heart of the matter according to the courts: </a:t>
            </a:r>
            <a:r>
              <a:rPr lang="en-US" u="sng" dirty="0" smtClean="0"/>
              <a:t>It’s not up to them to change Title VII. It’s up to Congress</a:t>
            </a:r>
            <a:r>
              <a:rPr lang="en-US" dirty="0" smtClean="0"/>
              <a:t>. Either Congress or the courts should change this to support HR/HC in investigations. It’s a matter of integrity, transparency &amp; good business sense.</a:t>
            </a:r>
          </a:p>
          <a:p>
            <a:pPr>
              <a:spcAft>
                <a:spcPts val="1000"/>
              </a:spcAft>
            </a:pPr>
            <a:r>
              <a:rPr lang="en-US" dirty="0" smtClean="0"/>
              <a:t>In this age of transparency, who wants to work for a company that treats employees &amp; investigations in such a shoddy manner?</a:t>
            </a:r>
          </a:p>
          <a:p>
            <a:pPr>
              <a:spcAft>
                <a:spcPts val="1000"/>
              </a:spcAft>
            </a:pPr>
            <a:r>
              <a:rPr lang="en-US" dirty="0" smtClean="0"/>
              <a:t>“Fruit of the poison tree.” Often judges cite this or similar clichés. That’s what these cases represent to HR/HC.</a:t>
            </a:r>
            <a:endParaRPr lang="en-US" dirty="0"/>
          </a:p>
        </p:txBody>
      </p:sp>
      <p:sp>
        <p:nvSpPr>
          <p:cNvPr id="6" name="Footer Placeholder 5"/>
          <p:cNvSpPr>
            <a:spLocks noGrp="1"/>
          </p:cNvSpPr>
          <p:nvPr>
            <p:ph type="ftr" sz="quarter" idx="11"/>
          </p:nvPr>
        </p:nvSpPr>
        <p:spPr/>
        <p:txBody>
          <a:bodyPr/>
          <a:lstStyle/>
          <a:p>
            <a:r>
              <a:rPr lang="en-US" smtClean="0"/>
              <a:t>2013 by Charles Krugel</a:t>
            </a:r>
            <a:endParaRPr lang="en-US"/>
          </a:p>
        </p:txBody>
      </p:sp>
      <p:sp>
        <p:nvSpPr>
          <p:cNvPr id="7" name="Slide Number Placeholder 6"/>
          <p:cNvSpPr>
            <a:spLocks noGrp="1"/>
          </p:cNvSpPr>
          <p:nvPr>
            <p:ph type="sldNum" sz="quarter" idx="12"/>
          </p:nvPr>
        </p:nvSpPr>
        <p:spPr/>
        <p:txBody>
          <a:bodyPr/>
          <a:lstStyle/>
          <a:p>
            <a:fld id="{3A860824-06BB-D540-97A9-0AC241CDE1AC}" type="slidenum">
              <a:rPr lang="en-US" smtClean="0"/>
              <a:t>6</a:t>
            </a:fld>
            <a:r>
              <a:rPr lang="en-US" dirty="0" smtClean="0"/>
              <a:t>/10</a:t>
            </a:r>
            <a:endParaRPr lang="en-US" dirty="0"/>
          </a:p>
        </p:txBody>
      </p:sp>
    </p:spTree>
    <p:extLst>
      <p:ext uri="{BB962C8B-B14F-4D97-AF65-F5344CB8AC3E}">
        <p14:creationId xmlns:p14="http://schemas.microsoft.com/office/powerpoint/2010/main" val="13625649"/>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the Meantime What Should HR Do?</a:t>
            </a:r>
            <a:endParaRPr lang="en-US" dirty="0"/>
          </a:p>
        </p:txBody>
      </p:sp>
      <p:sp>
        <p:nvSpPr>
          <p:cNvPr id="3" name="Content Placeholder 2"/>
          <p:cNvSpPr>
            <a:spLocks noGrp="1"/>
          </p:cNvSpPr>
          <p:nvPr>
            <p:ph idx="1"/>
          </p:nvPr>
        </p:nvSpPr>
        <p:spPr/>
        <p:txBody>
          <a:bodyPr>
            <a:normAutofit fontScale="92500" lnSpcReduction="20000"/>
          </a:bodyPr>
          <a:lstStyle/>
          <a:p>
            <a:pPr>
              <a:spcAft>
                <a:spcPts val="1000"/>
              </a:spcAft>
            </a:pPr>
            <a:r>
              <a:rPr lang="en-US" dirty="0" smtClean="0"/>
              <a:t>Is the integrity of all Title VII investigations at stake here? Not exactly. These decisions relate only to retaliatory action for conducting an internal investigation, &amp; prior to an EEOC charge being filed (also it’s federal law only, not state). </a:t>
            </a:r>
          </a:p>
          <a:p>
            <a:pPr>
              <a:spcAft>
                <a:spcPts val="1000"/>
              </a:spcAft>
            </a:pPr>
            <a:r>
              <a:rPr lang="en-US" dirty="0" smtClean="0"/>
              <a:t>Companies should seek to insulate &amp; protect investigators from retaliatory actions for conducting a good faith investigation. How this is done is key (see next slide).</a:t>
            </a:r>
          </a:p>
          <a:p>
            <a:pPr lvl="1">
              <a:spcAft>
                <a:spcPts val="1000"/>
              </a:spcAft>
            </a:pPr>
            <a:r>
              <a:rPr lang="en-US" dirty="0" smtClean="0"/>
              <a:t>But, these court decisions seem to pit HR/HC against their own employers. The logic </a:t>
            </a:r>
            <a:r>
              <a:rPr lang="en-US" smtClean="0"/>
              <a:t>is twisted.</a:t>
            </a:r>
            <a:endParaRPr lang="en-US" dirty="0" smtClean="0"/>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a:xfrm>
            <a:off x="6566568" y="6356352"/>
            <a:ext cx="2133600" cy="365125"/>
          </a:xfrm>
        </p:spPr>
        <p:txBody>
          <a:bodyPr/>
          <a:lstStyle/>
          <a:p>
            <a:fld id="{3A860824-06BB-D540-97A9-0AC241CDE1AC}" type="slidenum">
              <a:rPr lang="en-US" smtClean="0"/>
              <a:t>7</a:t>
            </a:fld>
            <a:r>
              <a:rPr lang="en-US" dirty="0" smtClean="0"/>
              <a:t>/10</a:t>
            </a:r>
            <a:endParaRPr lang="en-US" dirty="0"/>
          </a:p>
        </p:txBody>
      </p:sp>
    </p:spTree>
    <p:extLst>
      <p:ext uri="{BB962C8B-B14F-4D97-AF65-F5344CB8AC3E}">
        <p14:creationId xmlns:p14="http://schemas.microsoft.com/office/powerpoint/2010/main" val="675133351"/>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Should HR Do It?</a:t>
            </a:r>
            <a:endParaRPr lang="en-US" dirty="0"/>
          </a:p>
        </p:txBody>
      </p:sp>
      <p:sp>
        <p:nvSpPr>
          <p:cNvPr id="3" name="Content Placeholder 2"/>
          <p:cNvSpPr>
            <a:spLocks noGrp="1"/>
          </p:cNvSpPr>
          <p:nvPr>
            <p:ph idx="1"/>
          </p:nvPr>
        </p:nvSpPr>
        <p:spPr/>
        <p:txBody>
          <a:bodyPr>
            <a:normAutofit fontScale="92500" lnSpcReduction="10000"/>
          </a:bodyPr>
          <a:lstStyle/>
          <a:p>
            <a:pPr>
              <a:spcAft>
                <a:spcPts val="600"/>
              </a:spcAft>
            </a:pPr>
            <a:r>
              <a:rPr lang="en-US" dirty="0" smtClean="0"/>
              <a:t>Policies/procedures – Craft policies &amp; procedures to protect the integrity of investigations (e.g., internal review process; give investigators “power,” investigate by committee, or use a 3</a:t>
            </a:r>
            <a:r>
              <a:rPr lang="en-US" baseline="30000" dirty="0" smtClean="0"/>
              <a:t>rd</a:t>
            </a:r>
            <a:r>
              <a:rPr lang="en-US" dirty="0" smtClean="0"/>
              <a:t> party company.</a:t>
            </a:r>
          </a:p>
          <a:p>
            <a:pPr>
              <a:spcAft>
                <a:spcPts val="600"/>
              </a:spcAft>
            </a:pPr>
            <a:r>
              <a:rPr lang="en-US" dirty="0" smtClean="0"/>
              <a:t>Lobby Congress via SHRM, etc.</a:t>
            </a:r>
          </a:p>
          <a:p>
            <a:pPr>
              <a:spcAft>
                <a:spcPts val="600"/>
              </a:spcAft>
            </a:pPr>
            <a:r>
              <a:rPr lang="en-US" dirty="0" smtClean="0"/>
              <a:t>Keep it internal: Warn the company &amp; involve legal counsel. Is a bogus investigation or retaliation really worth the cost of litigation?</a:t>
            </a:r>
            <a:endParaRPr lang="en-US" dirty="0"/>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p:txBody>
          <a:bodyPr/>
          <a:lstStyle/>
          <a:p>
            <a:r>
              <a:rPr lang="en-US" dirty="0" smtClean="0"/>
              <a:t>8/10</a:t>
            </a:r>
            <a:endParaRPr lang="en-US" dirty="0"/>
          </a:p>
        </p:txBody>
      </p:sp>
    </p:spTree>
    <p:extLst>
      <p:ext uri="{BB962C8B-B14F-4D97-AF65-F5344CB8AC3E}">
        <p14:creationId xmlns:p14="http://schemas.microsoft.com/office/powerpoint/2010/main" val="455660498"/>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That Have Yet to Be Answered by the Courts</a:t>
            </a:r>
            <a:endParaRPr lang="en-US" dirty="0"/>
          </a:p>
        </p:txBody>
      </p:sp>
      <p:sp>
        <p:nvSpPr>
          <p:cNvPr id="3" name="Content Placeholder 2"/>
          <p:cNvSpPr>
            <a:spLocks noGrp="1"/>
          </p:cNvSpPr>
          <p:nvPr>
            <p:ph idx="1"/>
          </p:nvPr>
        </p:nvSpPr>
        <p:spPr>
          <a:xfrm>
            <a:off x="457200" y="1878769"/>
            <a:ext cx="8229600" cy="4525963"/>
          </a:xfrm>
        </p:spPr>
        <p:txBody>
          <a:bodyPr>
            <a:normAutofit fontScale="70000" lnSpcReduction="20000"/>
          </a:bodyPr>
          <a:lstStyle/>
          <a:p>
            <a:pPr>
              <a:spcAft>
                <a:spcPts val="1000"/>
              </a:spcAft>
            </a:pPr>
            <a:r>
              <a:rPr lang="en-US" dirty="0"/>
              <a:t>U.S. Supremes (</a:t>
            </a:r>
            <a:r>
              <a:rPr lang="en-US" dirty="0" err="1"/>
              <a:t>Farragher</a:t>
            </a:r>
            <a:r>
              <a:rPr lang="en-US" dirty="0"/>
              <a:t> &amp; </a:t>
            </a:r>
            <a:r>
              <a:rPr lang="en-US" dirty="0" err="1"/>
              <a:t>Ellerth</a:t>
            </a:r>
            <a:r>
              <a:rPr lang="en-US" dirty="0"/>
              <a:t>) provide defense for prompt &amp; remedial internal actions (</a:t>
            </a:r>
            <a:r>
              <a:rPr lang="en-US" dirty="0" smtClean="0"/>
              <a:t>“get-out</a:t>
            </a:r>
            <a:r>
              <a:rPr lang="en-US" dirty="0"/>
              <a:t>-of</a:t>
            </a:r>
            <a:r>
              <a:rPr lang="en-US" dirty="0" smtClean="0"/>
              <a:t>-jail </a:t>
            </a:r>
            <a:r>
              <a:rPr lang="en-US" dirty="0"/>
              <a:t>c</a:t>
            </a:r>
            <a:r>
              <a:rPr lang="en-US" dirty="0" smtClean="0"/>
              <a:t>ard</a:t>
            </a:r>
            <a:r>
              <a:rPr lang="en-US" dirty="0"/>
              <a:t>”). Don’t these circuit court opinions lead to bogus investigations in order to maintain the defense? I think they could</a:t>
            </a:r>
            <a:r>
              <a:rPr lang="en-US" dirty="0" smtClean="0"/>
              <a:t>.</a:t>
            </a:r>
          </a:p>
          <a:p>
            <a:pPr>
              <a:spcAft>
                <a:spcPts val="1000"/>
              </a:spcAft>
            </a:pPr>
            <a:r>
              <a:rPr lang="en-US" dirty="0" smtClean="0"/>
              <a:t>What if a company fires the investigator in anticipation of an EEOC charge, or because the investigator may testify on the accuser’s behalf at the EEOC?</a:t>
            </a:r>
          </a:p>
          <a:p>
            <a:pPr>
              <a:spcAft>
                <a:spcPts val="1000"/>
              </a:spcAft>
            </a:pPr>
            <a:r>
              <a:rPr lang="en-US" dirty="0" smtClean="0"/>
              <a:t>What if a company fires the investigator after an EEOC charge is filed because the company believes that the investigator contributed to the accuser’s motivation to file an EEOC charge?</a:t>
            </a:r>
          </a:p>
          <a:p>
            <a:pPr>
              <a:spcAft>
                <a:spcPts val="1000"/>
              </a:spcAft>
            </a:pPr>
            <a:r>
              <a:rPr lang="en-US" dirty="0" smtClean="0"/>
              <a:t>In the context of our discussion, isn’t the investigator or HR/HC person really = to the accuser?</a:t>
            </a:r>
            <a:endParaRPr lang="en-US" dirty="0"/>
          </a:p>
          <a:p>
            <a:endParaRPr lang="en-US" dirty="0"/>
          </a:p>
        </p:txBody>
      </p:sp>
      <p:sp>
        <p:nvSpPr>
          <p:cNvPr id="4" name="Footer Placeholder 3"/>
          <p:cNvSpPr>
            <a:spLocks noGrp="1"/>
          </p:cNvSpPr>
          <p:nvPr>
            <p:ph type="ftr" sz="quarter" idx="11"/>
          </p:nvPr>
        </p:nvSpPr>
        <p:spPr/>
        <p:txBody>
          <a:bodyPr/>
          <a:lstStyle/>
          <a:p>
            <a:r>
              <a:rPr lang="en-US" smtClean="0"/>
              <a:t>2013 by Charles Krugel</a:t>
            </a:r>
            <a:endParaRPr lang="en-US"/>
          </a:p>
        </p:txBody>
      </p:sp>
      <p:sp>
        <p:nvSpPr>
          <p:cNvPr id="5" name="Slide Number Placeholder 4"/>
          <p:cNvSpPr>
            <a:spLocks noGrp="1"/>
          </p:cNvSpPr>
          <p:nvPr>
            <p:ph type="sldNum" sz="quarter" idx="12"/>
          </p:nvPr>
        </p:nvSpPr>
        <p:spPr/>
        <p:txBody>
          <a:bodyPr/>
          <a:lstStyle/>
          <a:p>
            <a:fld id="{3A860824-06BB-D540-97A9-0AC241CDE1AC}" type="slidenum">
              <a:rPr lang="en-US" smtClean="0"/>
              <a:t>9</a:t>
            </a:fld>
            <a:r>
              <a:rPr lang="en-US" dirty="0" smtClean="0"/>
              <a:t>/10</a:t>
            </a:r>
            <a:endParaRPr lang="en-US" dirty="0"/>
          </a:p>
        </p:txBody>
      </p:sp>
    </p:spTree>
    <p:extLst>
      <p:ext uri="{BB962C8B-B14F-4D97-AF65-F5344CB8AC3E}">
        <p14:creationId xmlns:p14="http://schemas.microsoft.com/office/powerpoint/2010/main" val="794448060"/>
      </p:ext>
    </p:extLst>
  </p:cSld>
  <p:clrMapOvr>
    <a:masterClrMapping/>
  </p:clrMapOvr>
  <mc:AlternateContent xmlns:mc="http://schemas.openxmlformats.org/markup-compatibility/2006" xmlns:p14="http://schemas.microsoft.com/office/powerpoint/2010/main">
    <mc:Choice Requires="p14">
      <p:transition spd="med" p14:dur="700" advClick="0" advTm="40000">
        <p:fade/>
      </p:transition>
    </mc:Choice>
    <mc:Fallback xmlns="">
      <p:transition xmlns:p14="http://schemas.microsoft.com/office/powerpoint/2010/main" spd="med" advClick="0" advTm="40000">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2172</TotalTime>
  <Words>1812</Words>
  <Application>Microsoft Macintosh PowerPoint</Application>
  <PresentationFormat>On-screen Show (4:3)</PresentationFormat>
  <Paragraphs>89</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Protecting HR During Internal Investigations</vt:lpstr>
      <vt:lpstr>Presentation Format &amp; “Warning”</vt:lpstr>
      <vt:lpstr>Some of the Cases (All Federal)</vt:lpstr>
      <vt:lpstr>Title VII of 1964/1991 42 USC 2000e3a (Just a Part of It, But With Big Implications-AKA 704(a))</vt:lpstr>
      <vt:lpstr>Here’s The Typical Fact Pattern in VERY GENERAL Terms</vt:lpstr>
      <vt:lpstr>Krugel’s Opinions</vt:lpstr>
      <vt:lpstr>In the Meantime What Should HR Do?</vt:lpstr>
      <vt:lpstr>How Should HR Do It?</vt:lpstr>
      <vt:lpstr>Questions That Have Yet to Be Answered by the Courts</vt:lpstr>
      <vt:lpstr>Contact Krugel for the Cases</vt:lpstr>
    </vt:vector>
  </TitlesOfParts>
  <Company>Attorney/Owner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HR During Internal Investigations</dc:title>
  <dc:creator>Charles Krugel</dc:creator>
  <cp:lastModifiedBy>Charles Krugel</cp:lastModifiedBy>
  <cp:revision>58</cp:revision>
  <cp:lastPrinted>2013-05-16T17:05:42Z</cp:lastPrinted>
  <dcterms:created xsi:type="dcterms:W3CDTF">2013-05-12T00:11:24Z</dcterms:created>
  <dcterms:modified xsi:type="dcterms:W3CDTF">2013-05-16T20:04:28Z</dcterms:modified>
</cp:coreProperties>
</file>