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8"/>
  </p:notesMasterIdLst>
  <p:handoutMasterIdLst>
    <p:handoutMasterId r:id="rId49"/>
  </p:handoutMasterIdLst>
  <p:sldIdLst>
    <p:sldId id="299" r:id="rId2"/>
    <p:sldId id="300" r:id="rId3"/>
    <p:sldId id="257" r:id="rId4"/>
    <p:sldId id="294" r:id="rId5"/>
    <p:sldId id="258" r:id="rId6"/>
    <p:sldId id="259" r:id="rId7"/>
    <p:sldId id="260" r:id="rId8"/>
    <p:sldId id="261" r:id="rId9"/>
    <p:sldId id="262" r:id="rId10"/>
    <p:sldId id="301"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8" r:id="rId30"/>
    <p:sldId id="281" r:id="rId31"/>
    <p:sldId id="282" r:id="rId32"/>
    <p:sldId id="283" r:id="rId33"/>
    <p:sldId id="284" r:id="rId34"/>
    <p:sldId id="285" r:id="rId35"/>
    <p:sldId id="298" r:id="rId36"/>
    <p:sldId id="302" r:id="rId37"/>
    <p:sldId id="286" r:id="rId38"/>
    <p:sldId id="297" r:id="rId39"/>
    <p:sldId id="287" r:id="rId40"/>
    <p:sldId id="289" r:id="rId41"/>
    <p:sldId id="290" r:id="rId42"/>
    <p:sldId id="295" r:id="rId43"/>
    <p:sldId id="296" r:id="rId44"/>
    <p:sldId id="291" r:id="rId45"/>
    <p:sldId id="293" r:id="rId46"/>
    <p:sldId id="292"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6" d="100"/>
          <a:sy n="96" d="100"/>
        </p:scale>
        <p:origin x="-132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interSettings" Target="printerSettings/printerSettings1.bin"/><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8BA27A-5D57-3541-AC1C-78CB29D13F51}" type="datetimeFigureOut">
              <a:rPr lang="en-US" smtClean="0"/>
              <a:t>7/25/13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0F89BF-40BE-DB41-BF29-9C5D2457662D}" type="slidenum">
              <a:rPr lang="en-US" smtClean="0"/>
              <a:t>‹#›</a:t>
            </a:fld>
            <a:endParaRPr lang="en-US"/>
          </a:p>
        </p:txBody>
      </p:sp>
    </p:spTree>
    <p:extLst>
      <p:ext uri="{BB962C8B-B14F-4D97-AF65-F5344CB8AC3E}">
        <p14:creationId xmlns:p14="http://schemas.microsoft.com/office/powerpoint/2010/main" val="16775194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6ABE0-966A-C046-AA4D-C3A3CB6C7E0D}" type="datetimeFigureOut">
              <a:rPr lang="en-US" smtClean="0"/>
              <a:t>7/25/13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E0F6CC-0C77-984E-BFE9-2A867EC4FCC6}" type="slidenum">
              <a:rPr lang="en-US" smtClean="0"/>
              <a:t>‹#›</a:t>
            </a:fld>
            <a:endParaRPr lang="en-US"/>
          </a:p>
        </p:txBody>
      </p:sp>
    </p:spTree>
    <p:extLst>
      <p:ext uri="{BB962C8B-B14F-4D97-AF65-F5344CB8AC3E}">
        <p14:creationId xmlns:p14="http://schemas.microsoft.com/office/powerpoint/2010/main" val="2686212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we have common reference points.</a:t>
            </a:r>
            <a:endParaRPr lang="en-US" dirty="0"/>
          </a:p>
        </p:txBody>
      </p:sp>
      <p:sp>
        <p:nvSpPr>
          <p:cNvPr id="4" name="Slide Number Placeholder 3"/>
          <p:cNvSpPr>
            <a:spLocks noGrp="1"/>
          </p:cNvSpPr>
          <p:nvPr>
            <p:ph type="sldNum" sz="quarter" idx="10"/>
          </p:nvPr>
        </p:nvSpPr>
        <p:spPr/>
        <p:txBody>
          <a:bodyPr/>
          <a:lstStyle/>
          <a:p>
            <a:fld id="{C8E0F6CC-0C77-984E-BFE9-2A867EC4FCC6}" type="slidenum">
              <a:rPr lang="en-US" smtClean="0"/>
              <a:t>5</a:t>
            </a:fld>
            <a:endParaRPr lang="en-US"/>
          </a:p>
        </p:txBody>
      </p:sp>
    </p:spTree>
    <p:extLst>
      <p:ext uri="{BB962C8B-B14F-4D97-AF65-F5344CB8AC3E}">
        <p14:creationId xmlns:p14="http://schemas.microsoft.com/office/powerpoint/2010/main" val="1442311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0F6CC-0C77-984E-BFE9-2A867EC4FCC6}" type="slidenum">
              <a:rPr lang="en-US" smtClean="0"/>
              <a:t>9</a:t>
            </a:fld>
            <a:endParaRPr lang="en-US"/>
          </a:p>
        </p:txBody>
      </p:sp>
    </p:spTree>
    <p:extLst>
      <p:ext uri="{BB962C8B-B14F-4D97-AF65-F5344CB8AC3E}">
        <p14:creationId xmlns:p14="http://schemas.microsoft.com/office/powerpoint/2010/main" val="4184800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0F6CC-0C77-984E-BFE9-2A867EC4FCC6}" type="slidenum">
              <a:rPr lang="en-US" smtClean="0"/>
              <a:t>14</a:t>
            </a:fld>
            <a:endParaRPr lang="en-US"/>
          </a:p>
        </p:txBody>
      </p:sp>
    </p:spTree>
    <p:extLst>
      <p:ext uri="{BB962C8B-B14F-4D97-AF65-F5344CB8AC3E}">
        <p14:creationId xmlns:p14="http://schemas.microsoft.com/office/powerpoint/2010/main" val="3201177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0F6CC-0C77-984E-BFE9-2A867EC4FCC6}" type="slidenum">
              <a:rPr lang="en-US" smtClean="0"/>
              <a:t>15</a:t>
            </a:fld>
            <a:endParaRPr lang="en-US"/>
          </a:p>
        </p:txBody>
      </p:sp>
    </p:spTree>
    <p:extLst>
      <p:ext uri="{BB962C8B-B14F-4D97-AF65-F5344CB8AC3E}">
        <p14:creationId xmlns:p14="http://schemas.microsoft.com/office/powerpoint/2010/main" val="4048575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a:t>
            </a:r>
            <a:r>
              <a:rPr lang="en-US" baseline="0" dirty="0" smtClean="0"/>
              <a:t> was unable to provide sufficient (any) evidence of lost business or $$.</a:t>
            </a:r>
            <a:endParaRPr lang="en-US" dirty="0"/>
          </a:p>
        </p:txBody>
      </p:sp>
      <p:sp>
        <p:nvSpPr>
          <p:cNvPr id="4" name="Slide Number Placeholder 3"/>
          <p:cNvSpPr>
            <a:spLocks noGrp="1"/>
          </p:cNvSpPr>
          <p:nvPr>
            <p:ph type="sldNum" sz="quarter" idx="10"/>
          </p:nvPr>
        </p:nvSpPr>
        <p:spPr/>
        <p:txBody>
          <a:bodyPr/>
          <a:lstStyle/>
          <a:p>
            <a:fld id="{C8E0F6CC-0C77-984E-BFE9-2A867EC4FCC6}" type="slidenum">
              <a:rPr lang="en-US" smtClean="0"/>
              <a:t>16</a:t>
            </a:fld>
            <a:endParaRPr lang="en-US"/>
          </a:p>
        </p:txBody>
      </p:sp>
    </p:spTree>
    <p:extLst>
      <p:ext uri="{BB962C8B-B14F-4D97-AF65-F5344CB8AC3E}">
        <p14:creationId xmlns:p14="http://schemas.microsoft.com/office/powerpoint/2010/main" val="1312058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0F6CC-0C77-984E-BFE9-2A867EC4FCC6}" type="slidenum">
              <a:rPr lang="en-US" smtClean="0"/>
              <a:t>22</a:t>
            </a:fld>
            <a:endParaRPr lang="en-US"/>
          </a:p>
        </p:txBody>
      </p:sp>
    </p:spTree>
    <p:extLst>
      <p:ext uri="{BB962C8B-B14F-4D97-AF65-F5344CB8AC3E}">
        <p14:creationId xmlns:p14="http://schemas.microsoft.com/office/powerpoint/2010/main" val="158697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0F6CC-0C77-984E-BFE9-2A867EC4FCC6}" type="slidenum">
              <a:rPr lang="en-US" smtClean="0"/>
              <a:t>29</a:t>
            </a:fld>
            <a:endParaRPr lang="en-US"/>
          </a:p>
        </p:txBody>
      </p:sp>
    </p:spTree>
    <p:extLst>
      <p:ext uri="{BB962C8B-B14F-4D97-AF65-F5344CB8AC3E}">
        <p14:creationId xmlns:p14="http://schemas.microsoft.com/office/powerpoint/2010/main" val="333240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0F6CC-0C77-984E-BFE9-2A867EC4FCC6}" type="slidenum">
              <a:rPr lang="en-US" smtClean="0"/>
              <a:t>34</a:t>
            </a:fld>
            <a:endParaRPr lang="en-US"/>
          </a:p>
        </p:txBody>
      </p:sp>
    </p:spTree>
    <p:extLst>
      <p:ext uri="{BB962C8B-B14F-4D97-AF65-F5344CB8AC3E}">
        <p14:creationId xmlns:p14="http://schemas.microsoft.com/office/powerpoint/2010/main" val="1733134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6023429" y="6527497"/>
            <a:ext cx="2893181" cy="365125"/>
          </a:xfrm>
        </p:spPr>
        <p:txBody>
          <a:bodyPr/>
          <a:lstStyle/>
          <a:p>
            <a:fld id="{163B7BD2-B974-1741-8780-4FB51A085779}" type="slidenum">
              <a:rPr lang="en-US" smtClean="0"/>
              <a:pPr/>
              <a:t>‹#›</a:t>
            </a:fld>
            <a:r>
              <a:rPr lang="en-US" dirty="0" smtClean="0"/>
              <a:t>/46; 7/25/13 by Charles Krugel</a:t>
            </a:r>
          </a:p>
          <a:p>
            <a:endParaRPr lang="en-US" dirty="0"/>
          </a:p>
        </p:txBody>
      </p:sp>
    </p:spTree>
    <p:extLst>
      <p:ext uri="{BB962C8B-B14F-4D97-AF65-F5344CB8AC3E}">
        <p14:creationId xmlns:p14="http://schemas.microsoft.com/office/powerpoint/2010/main" val="227186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Box 3"/>
          <p:cNvSpPr txBox="1"/>
          <p:nvPr userDrawn="1"/>
        </p:nvSpPr>
        <p:spPr>
          <a:xfrm>
            <a:off x="6400799" y="6492929"/>
            <a:ext cx="2416630" cy="276999"/>
          </a:xfrm>
          <a:prstGeom prst="rect">
            <a:avLst/>
          </a:prstGeom>
          <a:noFill/>
        </p:spPr>
        <p:txBody>
          <a:bodyPr wrap="square" rtlCol="0">
            <a:spAutoFit/>
          </a:bodyPr>
          <a:lstStyle/>
          <a:p>
            <a:pPr algn="ctr"/>
            <a:fld id="{F7DA7839-D245-3441-AAAD-EFAABD805C83}" type="slidenum">
              <a:rPr lang="en-US" sz="1200" smtClean="0"/>
              <a:t>‹#›</a:t>
            </a:fld>
            <a:r>
              <a:rPr lang="en-US" sz="1200" dirty="0" smtClean="0"/>
              <a:t>/46; 7/25/13 by Charles Krugel</a:t>
            </a:r>
            <a:endParaRPr lang="en-US" sz="1200" dirty="0"/>
          </a:p>
        </p:txBody>
      </p:sp>
    </p:spTree>
    <p:extLst>
      <p:ext uri="{BB962C8B-B14F-4D97-AF65-F5344CB8AC3E}">
        <p14:creationId xmlns:p14="http://schemas.microsoft.com/office/powerpoint/2010/main" val="2435673638"/>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023429" y="6462939"/>
            <a:ext cx="28931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r>
              <a:rPr lang="en-US" dirty="0" smtClean="0"/>
              <a:t>1/46; 7/25/13 by Charles Krugel</a:t>
            </a:r>
            <a:endParaRPr lang="en-US" dirty="0"/>
          </a:p>
        </p:txBody>
      </p:sp>
    </p:spTree>
    <p:extLst>
      <p:ext uri="{BB962C8B-B14F-4D97-AF65-F5344CB8AC3E}">
        <p14:creationId xmlns:p14="http://schemas.microsoft.com/office/powerpoint/2010/main" val="650774708"/>
      </p:ext>
    </p:extLst>
  </p:cSld>
  <p:clrMap bg1="lt1" tx1="dk1" bg2="lt2" tx2="dk2" accent1="accent1" accent2="accent2" accent3="accent3" accent4="accent4" accent5="accent5" accent6="accent6" hlink="hlink" folHlink="folHlink"/>
  <p:sldLayoutIdLst>
    <p:sldLayoutId id="2147483649" r:id="rId1"/>
    <p:sldLayoutId id="2147483650" r:id="rId2"/>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 Id="rId3"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6213" y="214121"/>
            <a:ext cx="7772400" cy="1470025"/>
          </a:xfrm>
        </p:spPr>
        <p:txBody>
          <a:bodyPr>
            <a:normAutofit/>
          </a:bodyPr>
          <a:lstStyle/>
          <a:p>
            <a:r>
              <a:rPr lang="en-US" sz="4000" dirty="0" smtClean="0"/>
              <a:t>Social Media: </a:t>
            </a:r>
            <a:br>
              <a:rPr lang="en-US" sz="4000" dirty="0" smtClean="0"/>
            </a:br>
            <a:r>
              <a:rPr lang="en-US" sz="4000" dirty="0" smtClean="0"/>
              <a:t>Workplace Policies &amp; Legal Issues</a:t>
            </a:r>
            <a:endParaRPr lang="en-US" sz="4000" dirty="0"/>
          </a:p>
        </p:txBody>
      </p:sp>
      <p:sp>
        <p:nvSpPr>
          <p:cNvPr id="3" name="Subtitle 2"/>
          <p:cNvSpPr>
            <a:spLocks noGrp="1"/>
          </p:cNvSpPr>
          <p:nvPr>
            <p:ph type="subTitle" idx="1"/>
          </p:nvPr>
        </p:nvSpPr>
        <p:spPr>
          <a:xfrm>
            <a:off x="873061" y="2116769"/>
            <a:ext cx="7455551" cy="1521427"/>
          </a:xfrm>
        </p:spPr>
        <p:txBody>
          <a:bodyPr>
            <a:normAutofit fontScale="32500" lnSpcReduction="20000"/>
          </a:bodyPr>
          <a:lstStyle/>
          <a:p>
            <a:r>
              <a:rPr lang="en-US" sz="6000" dirty="0" smtClean="0">
                <a:solidFill>
                  <a:schemeClr val="tx1"/>
                </a:solidFill>
              </a:rPr>
              <a:t>What </a:t>
            </a:r>
            <a:r>
              <a:rPr lang="en-US" sz="6000" dirty="0">
                <a:solidFill>
                  <a:schemeClr val="tx1"/>
                </a:solidFill>
              </a:rPr>
              <a:t>Management </a:t>
            </a:r>
            <a:r>
              <a:rPr lang="en-US" sz="6000" dirty="0" smtClean="0">
                <a:solidFill>
                  <a:schemeClr val="tx1"/>
                </a:solidFill>
              </a:rPr>
              <a:t>Should Do &amp; What Management Should Avoid</a:t>
            </a:r>
            <a:r>
              <a:rPr lang="en-US" sz="6000" dirty="0" smtClean="0">
                <a:solidFill>
                  <a:srgbClr val="000000"/>
                </a:solidFill>
              </a:rPr>
              <a:t>?</a:t>
            </a:r>
            <a:endParaRPr lang="en-US" b="1" dirty="0" smtClean="0"/>
          </a:p>
          <a:p>
            <a:endParaRPr lang="en-US" b="1" dirty="0"/>
          </a:p>
          <a:p>
            <a:endParaRPr lang="en-US" b="1" dirty="0" smtClean="0"/>
          </a:p>
          <a:p>
            <a:pPr>
              <a:spcBef>
                <a:spcPts val="0"/>
              </a:spcBef>
            </a:pPr>
            <a:r>
              <a:rPr lang="en-US" sz="5500" b="1" dirty="0" smtClean="0"/>
              <a:t>A </a:t>
            </a:r>
            <a:r>
              <a:rPr lang="en-US" sz="5500" b="1" dirty="0"/>
              <a:t>Review of </a:t>
            </a:r>
            <a:r>
              <a:rPr lang="en-US" sz="5500" b="1" dirty="0" smtClean="0"/>
              <a:t>Court </a:t>
            </a:r>
            <a:r>
              <a:rPr lang="en-US" sz="5500" b="1" dirty="0"/>
              <a:t>&amp; Agency Rulings Regarding Who Owns </a:t>
            </a:r>
            <a:endParaRPr lang="en-US" sz="5500" b="1" dirty="0" smtClean="0"/>
          </a:p>
          <a:p>
            <a:pPr>
              <a:spcBef>
                <a:spcPts val="0"/>
              </a:spcBef>
            </a:pPr>
            <a:r>
              <a:rPr lang="en-US" sz="5500" b="1" dirty="0" smtClean="0"/>
              <a:t>Work</a:t>
            </a:r>
            <a:r>
              <a:rPr lang="en-US" sz="5500" b="1" dirty="0"/>
              <a:t>-Related Social Media Accounts &amp; Content, &amp; What Employers Can Do to Manage Their Employee’s Social Media Activities.</a:t>
            </a:r>
            <a:r>
              <a:rPr lang="en-US" sz="5500" dirty="0"/>
              <a:t> </a:t>
            </a:r>
            <a:endParaRPr lang="en-US" sz="5500" dirty="0">
              <a:solidFill>
                <a:srgbClr val="000000"/>
              </a:solidFill>
            </a:endParaRPr>
          </a:p>
        </p:txBody>
      </p:sp>
      <p:sp>
        <p:nvSpPr>
          <p:cNvPr id="4" name="TextBox 3"/>
          <p:cNvSpPr txBox="1"/>
          <p:nvPr/>
        </p:nvSpPr>
        <p:spPr>
          <a:xfrm>
            <a:off x="767236" y="3638196"/>
            <a:ext cx="7976611" cy="2600712"/>
          </a:xfrm>
          <a:prstGeom prst="rect">
            <a:avLst/>
          </a:prstGeom>
          <a:noFill/>
        </p:spPr>
        <p:txBody>
          <a:bodyPr wrap="square" rtlCol="0">
            <a:spAutoFit/>
          </a:bodyPr>
          <a:lstStyle/>
          <a:p>
            <a:pPr algn="ctr">
              <a:spcBef>
                <a:spcPts val="600"/>
              </a:spcBef>
              <a:spcAft>
                <a:spcPts val="600"/>
              </a:spcAft>
            </a:pPr>
            <a:r>
              <a:rPr lang="en-US" b="1" cap="all" dirty="0" smtClean="0">
                <a:solidFill>
                  <a:srgbClr val="FF0000"/>
                </a:solidFill>
              </a:rPr>
              <a:t>This is An Open Discussion of Suggested Policies &amp; Practices Including:</a:t>
            </a:r>
            <a:endParaRPr lang="en-US" b="1" cap="all" dirty="0">
              <a:solidFill>
                <a:srgbClr val="FF0000"/>
              </a:solidFill>
            </a:endParaRPr>
          </a:p>
          <a:p>
            <a:pPr algn="ctr">
              <a:spcBef>
                <a:spcPts val="600"/>
              </a:spcBef>
            </a:pPr>
            <a:endParaRPr lang="en-US" sz="400" dirty="0"/>
          </a:p>
          <a:p>
            <a:pPr marL="742950" lvl="1" indent="-285750">
              <a:spcBef>
                <a:spcPts val="600"/>
              </a:spcBef>
              <a:buFont typeface="Arial"/>
              <a:buChar char="•"/>
            </a:pPr>
            <a:r>
              <a:rPr lang="en-US" dirty="0" smtClean="0"/>
              <a:t>What courts &amp; governmental regulatory agencies say about social media policies &amp; practices in the workplace.</a:t>
            </a:r>
          </a:p>
          <a:p>
            <a:endParaRPr lang="en-US" dirty="0"/>
          </a:p>
          <a:p>
            <a:pPr marL="742950" lvl="1" indent="-285750">
              <a:buFont typeface="Arial"/>
              <a:buChar char="•"/>
            </a:pPr>
            <a:r>
              <a:rPr lang="en-US" dirty="0" smtClean="0"/>
              <a:t>What are the areas of liability for businesses &amp; how to avoid or minimize liability.</a:t>
            </a:r>
          </a:p>
          <a:p>
            <a:pPr marL="742950" lvl="1" indent="-285750">
              <a:buFont typeface="Arial"/>
              <a:buChar char="•"/>
            </a:pPr>
            <a:endParaRPr lang="en-US" dirty="0"/>
          </a:p>
          <a:p>
            <a:pPr algn="ctr"/>
            <a:r>
              <a:rPr lang="en-US" b="1" cap="all" dirty="0" smtClean="0">
                <a:solidFill>
                  <a:srgbClr val="FF0000"/>
                </a:solidFill>
              </a:rPr>
              <a:t>Feel </a:t>
            </a:r>
            <a:r>
              <a:rPr lang="en-US" b="1" cap="all" dirty="0">
                <a:solidFill>
                  <a:srgbClr val="FF0000"/>
                </a:solidFill>
              </a:rPr>
              <a:t>Free to Ask Questions At ANY </a:t>
            </a:r>
            <a:r>
              <a:rPr lang="en-US" b="1" cap="all" dirty="0" smtClean="0">
                <a:solidFill>
                  <a:srgbClr val="FF0000"/>
                </a:solidFill>
              </a:rPr>
              <a:t>TIME</a:t>
            </a:r>
            <a:endParaRPr lang="en-US" dirty="0"/>
          </a:p>
        </p:txBody>
      </p:sp>
      <p:sp>
        <p:nvSpPr>
          <p:cNvPr id="7" name="TextBox 6"/>
          <p:cNvSpPr txBox="1"/>
          <p:nvPr/>
        </p:nvSpPr>
        <p:spPr>
          <a:xfrm>
            <a:off x="6468594" y="6462897"/>
            <a:ext cx="2410142" cy="276999"/>
          </a:xfrm>
          <a:prstGeom prst="rect">
            <a:avLst/>
          </a:prstGeom>
          <a:noFill/>
        </p:spPr>
        <p:txBody>
          <a:bodyPr wrap="square" rtlCol="0">
            <a:spAutoFit/>
          </a:bodyPr>
          <a:lstStyle/>
          <a:p>
            <a:pPr algn="ctr"/>
            <a:r>
              <a:rPr lang="en-US" sz="1200" dirty="0"/>
              <a:t>1</a:t>
            </a:r>
            <a:r>
              <a:rPr lang="en-US" sz="1200" dirty="0" smtClean="0"/>
              <a:t>/46; </a:t>
            </a:r>
            <a:r>
              <a:rPr lang="en-US" sz="1200" dirty="0"/>
              <a:t>7/25/13 by Charles Krugel</a:t>
            </a:r>
          </a:p>
        </p:txBody>
      </p:sp>
    </p:spTree>
    <p:extLst>
      <p:ext uri="{BB962C8B-B14F-4D97-AF65-F5344CB8AC3E}">
        <p14:creationId xmlns:p14="http://schemas.microsoft.com/office/powerpoint/2010/main" val="219112304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What Kind of Guidance Exists Concerning the Employer–Employee Relationship?</a:t>
            </a:r>
            <a:r>
              <a:rPr lang="en-US" dirty="0"/>
              <a:t> </a:t>
            </a:r>
            <a:r>
              <a:rPr lang="en-US" sz="2700" dirty="0"/>
              <a:t>Slide </a:t>
            </a:r>
            <a:r>
              <a:rPr lang="en-US" sz="2700" dirty="0" smtClean="0"/>
              <a:t>#2/</a:t>
            </a:r>
            <a:r>
              <a:rPr lang="en-US" sz="2700" dirty="0"/>
              <a:t>2</a:t>
            </a:r>
          </a:p>
        </p:txBody>
      </p:sp>
      <p:sp>
        <p:nvSpPr>
          <p:cNvPr id="3" name="Content Placeholder 2"/>
          <p:cNvSpPr>
            <a:spLocks noGrp="1"/>
          </p:cNvSpPr>
          <p:nvPr>
            <p:ph idx="1"/>
          </p:nvPr>
        </p:nvSpPr>
        <p:spPr/>
        <p:txBody>
          <a:bodyPr>
            <a:normAutofit lnSpcReduction="10000"/>
          </a:bodyPr>
          <a:lstStyle/>
          <a:p>
            <a:pPr>
              <a:spcAft>
                <a:spcPts val="600"/>
              </a:spcAft>
            </a:pPr>
            <a:r>
              <a:rPr lang="en-US" dirty="0"/>
              <a:t>NLRB </a:t>
            </a:r>
            <a:r>
              <a:rPr lang="en-US" dirty="0" smtClean="0"/>
              <a:t>regulates what employers &amp; employees </a:t>
            </a:r>
            <a:r>
              <a:rPr lang="en-US" dirty="0"/>
              <a:t>can or can’t say about wages, hours &amp; conditions of employment </a:t>
            </a:r>
            <a:r>
              <a:rPr lang="en-US" dirty="0" smtClean="0"/>
              <a:t>(isn’t this practically everything</a:t>
            </a:r>
            <a:r>
              <a:rPr lang="en-US" dirty="0"/>
              <a:t>?).</a:t>
            </a:r>
          </a:p>
          <a:p>
            <a:pPr>
              <a:spcAft>
                <a:spcPts val="600"/>
              </a:spcAft>
            </a:pPr>
            <a:r>
              <a:rPr lang="en-US" dirty="0"/>
              <a:t>Courts have made some rulings: (1) company vs. employee ownership of a social media account &amp; </a:t>
            </a:r>
            <a:r>
              <a:rPr lang="en-US" dirty="0" smtClean="0"/>
              <a:t>(</a:t>
            </a:r>
            <a:r>
              <a:rPr lang="en-US" dirty="0"/>
              <a:t>2) a teacher’s social media comments about her students. Surely, more to come.</a:t>
            </a:r>
          </a:p>
          <a:p>
            <a:endParaRPr lang="en-US" dirty="0"/>
          </a:p>
        </p:txBody>
      </p:sp>
    </p:spTree>
    <p:extLst>
      <p:ext uri="{BB962C8B-B14F-4D97-AF65-F5344CB8AC3E}">
        <p14:creationId xmlns:p14="http://schemas.microsoft.com/office/powerpoint/2010/main" val="279957240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07" y="155568"/>
            <a:ext cx="8638021" cy="1326169"/>
          </a:xfrm>
        </p:spPr>
        <p:txBody>
          <a:bodyPr>
            <a:noAutofit/>
          </a:bodyPr>
          <a:lstStyle/>
          <a:p>
            <a:r>
              <a:rPr lang="en-US" sz="3200" dirty="0"/>
              <a:t>At Least 1 Federal Court Ruled on Who Owns A Business’ Social Media Account</a:t>
            </a:r>
            <a:r>
              <a:rPr lang="en-US" sz="2400" dirty="0"/>
              <a:t/>
            </a:r>
            <a:br>
              <a:rPr lang="en-US" sz="2400" dirty="0"/>
            </a:br>
            <a:r>
              <a:rPr lang="en-US" sz="2400" dirty="0"/>
              <a:t>(This is Our Launch Point for Analysis)</a:t>
            </a:r>
          </a:p>
        </p:txBody>
      </p:sp>
      <p:sp>
        <p:nvSpPr>
          <p:cNvPr id="3" name="Content Placeholder 2"/>
          <p:cNvSpPr>
            <a:spLocks noGrp="1"/>
          </p:cNvSpPr>
          <p:nvPr>
            <p:ph idx="1"/>
          </p:nvPr>
        </p:nvSpPr>
        <p:spPr>
          <a:xfrm>
            <a:off x="457200" y="1852172"/>
            <a:ext cx="8229600" cy="4484904"/>
          </a:xfrm>
        </p:spPr>
        <p:txBody>
          <a:bodyPr>
            <a:normAutofit fontScale="85000" lnSpcReduction="20000"/>
          </a:bodyPr>
          <a:lstStyle/>
          <a:p>
            <a:pPr>
              <a:spcAft>
                <a:spcPts val="400"/>
              </a:spcAft>
            </a:pPr>
            <a:r>
              <a:rPr lang="en-US" sz="2100" dirty="0"/>
              <a:t>Eagle v. </a:t>
            </a:r>
            <a:r>
              <a:rPr lang="en-US" sz="2100" dirty="0" err="1"/>
              <a:t>Edcomm</a:t>
            </a:r>
            <a:r>
              <a:rPr lang="en-US" sz="2000" dirty="0"/>
              <a:t>—Analyzes who owns a social media account—employer or </a:t>
            </a:r>
            <a:r>
              <a:rPr lang="en-US" sz="2000" dirty="0" smtClean="0"/>
              <a:t>employee?</a:t>
            </a:r>
            <a:endParaRPr lang="en-US" sz="2000" dirty="0"/>
          </a:p>
          <a:p>
            <a:pPr>
              <a:spcAft>
                <a:spcPts val="400"/>
              </a:spcAft>
            </a:pPr>
            <a:r>
              <a:rPr lang="en-US" sz="2000" dirty="0"/>
              <a:t>Linda Eagle started </a:t>
            </a:r>
            <a:r>
              <a:rPr lang="en-US" sz="2000" dirty="0" err="1"/>
              <a:t>Edcomm</a:t>
            </a:r>
            <a:r>
              <a:rPr lang="en-US" sz="2000" dirty="0"/>
              <a:t> in 1987. </a:t>
            </a:r>
            <a:r>
              <a:rPr lang="en-US" sz="2000" dirty="0" err="1"/>
              <a:t>Edcomm</a:t>
            </a:r>
            <a:r>
              <a:rPr lang="en-US" sz="2000" dirty="0"/>
              <a:t> trains people to work in banks &amp; finance. In 2008, she started a LinkedIn (LI) account with her profile (photo, bio, etc.) for marketing &amp; development. You can look her up today on LI; she’s still there; this is living history </a:t>
            </a:r>
            <a:r>
              <a:rPr lang="en-US" sz="2000" dirty="0">
                <a:sym typeface="Wingdings"/>
              </a:rPr>
              <a:t>. </a:t>
            </a:r>
            <a:endParaRPr lang="en-US" sz="2000" dirty="0"/>
          </a:p>
          <a:p>
            <a:pPr>
              <a:spcAft>
                <a:spcPts val="400"/>
              </a:spcAft>
            </a:pPr>
            <a:r>
              <a:rPr lang="en-US" sz="2000" dirty="0"/>
              <a:t>Another company bought </a:t>
            </a:r>
            <a:r>
              <a:rPr lang="en-US" sz="2000" dirty="0" err="1"/>
              <a:t>Edcomm</a:t>
            </a:r>
            <a:r>
              <a:rPr lang="en-US" sz="2000" dirty="0"/>
              <a:t> in 2010. </a:t>
            </a:r>
            <a:r>
              <a:rPr lang="en-US" sz="2000" dirty="0" smtClean="0"/>
              <a:t>It </a:t>
            </a:r>
            <a:r>
              <a:rPr lang="en-US" sz="2000" dirty="0"/>
              <a:t>kept </a:t>
            </a:r>
            <a:r>
              <a:rPr lang="en-US" sz="2000" dirty="0" smtClean="0"/>
              <a:t>the </a:t>
            </a:r>
            <a:r>
              <a:rPr lang="en-US" sz="2000" dirty="0" err="1" smtClean="0"/>
              <a:t>Edcomm</a:t>
            </a:r>
            <a:r>
              <a:rPr lang="en-US" sz="2000" dirty="0" smtClean="0"/>
              <a:t> name &amp; kept Eagle </a:t>
            </a:r>
            <a:r>
              <a:rPr lang="en-US" sz="2000" dirty="0"/>
              <a:t>on as an employee—for a </a:t>
            </a:r>
            <a:r>
              <a:rPr lang="en-US" sz="2000" dirty="0" smtClean="0"/>
              <a:t>while. </a:t>
            </a:r>
            <a:endParaRPr lang="en-US" sz="2000" dirty="0"/>
          </a:p>
          <a:p>
            <a:pPr>
              <a:spcAft>
                <a:spcPts val="400"/>
              </a:spcAft>
            </a:pPr>
            <a:r>
              <a:rPr lang="en-US" sz="2000" dirty="0" err="1"/>
              <a:t>Edcomm</a:t>
            </a:r>
            <a:r>
              <a:rPr lang="en-US" sz="2000" dirty="0"/>
              <a:t>, via its new owners, encouraged employees to engage in LI for business. It had a general &amp; unwritten e-media policy: When an employee left </a:t>
            </a:r>
            <a:r>
              <a:rPr lang="en-US" sz="2000" dirty="0" err="1"/>
              <a:t>Edcomm</a:t>
            </a:r>
            <a:r>
              <a:rPr lang="en-US" sz="2000" dirty="0"/>
              <a:t>, it would take control of the former employee’s LI account.</a:t>
            </a:r>
          </a:p>
          <a:p>
            <a:pPr>
              <a:spcAft>
                <a:spcPts val="400"/>
              </a:spcAft>
            </a:pPr>
            <a:r>
              <a:rPr lang="en-US" sz="2000" dirty="0"/>
              <a:t>For whatever reasons, Eagle was fired by </a:t>
            </a:r>
            <a:r>
              <a:rPr lang="en-US" sz="2000" dirty="0" err="1"/>
              <a:t>Edcomm</a:t>
            </a:r>
            <a:r>
              <a:rPr lang="en-US" sz="2000" dirty="0"/>
              <a:t> in 2011. It immediately took control of her LI account &amp; locked her out of it. At the same time, </a:t>
            </a:r>
            <a:r>
              <a:rPr lang="en-US" sz="2000" dirty="0" err="1"/>
              <a:t>Edcomm</a:t>
            </a:r>
            <a:r>
              <a:rPr lang="en-US" sz="2000" dirty="0"/>
              <a:t> changed </a:t>
            </a:r>
            <a:r>
              <a:rPr lang="en-US" sz="2000" b="1" i="1" dirty="0"/>
              <a:t>most</a:t>
            </a:r>
            <a:r>
              <a:rPr lang="en-US" sz="2000" dirty="0"/>
              <a:t> of the info. on that account to </a:t>
            </a:r>
            <a:r>
              <a:rPr lang="en-US" sz="2000" dirty="0" smtClean="0"/>
              <a:t>eliminate most of </a:t>
            </a:r>
            <a:r>
              <a:rPr lang="en-US" sz="2000" dirty="0"/>
              <a:t>Eagle’s </a:t>
            </a:r>
            <a:r>
              <a:rPr lang="en-US" sz="2000" dirty="0" smtClean="0"/>
              <a:t>personal info. </a:t>
            </a:r>
            <a:r>
              <a:rPr lang="en-US" sz="2000" dirty="0"/>
              <a:t>Eagle’s LI account was restored to her after a few weeks.</a:t>
            </a:r>
          </a:p>
          <a:p>
            <a:pPr>
              <a:spcAft>
                <a:spcPts val="400"/>
              </a:spcAft>
            </a:pPr>
            <a:r>
              <a:rPr lang="en-US" sz="2000" dirty="0"/>
              <a:t>Due to the temporary loss of her LI </a:t>
            </a:r>
            <a:r>
              <a:rPr lang="en-US" sz="2000" dirty="0" smtClean="0"/>
              <a:t>account &amp; alleged loss of business, </a:t>
            </a:r>
            <a:r>
              <a:rPr lang="en-US" sz="2000" dirty="0"/>
              <a:t>Eagle sued </a:t>
            </a:r>
            <a:r>
              <a:rPr lang="en-US" sz="2000" dirty="0" err="1"/>
              <a:t>Edomm</a:t>
            </a:r>
            <a:r>
              <a:rPr lang="en-US" sz="2000" dirty="0"/>
              <a:t>, in Pennsylvania federal court, </a:t>
            </a:r>
            <a:r>
              <a:rPr lang="en-US" sz="2000" dirty="0" smtClean="0"/>
              <a:t>per </a:t>
            </a:r>
            <a:r>
              <a:rPr lang="en-US" sz="2000" dirty="0"/>
              <a:t>10 different legal theories—2 federal claims &amp; 8 state claims. </a:t>
            </a:r>
          </a:p>
        </p:txBody>
      </p:sp>
    </p:spTree>
    <p:extLst>
      <p:ext uri="{BB962C8B-B14F-4D97-AF65-F5344CB8AC3E}">
        <p14:creationId xmlns:p14="http://schemas.microsoft.com/office/powerpoint/2010/main" val="2143943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Eagle vs. </a:t>
            </a:r>
            <a:r>
              <a:rPr lang="en-US" sz="3600" dirty="0" err="1" smtClean="0"/>
              <a:t>Edcomm</a:t>
            </a:r>
            <a:r>
              <a:rPr lang="en-US" sz="3600" dirty="0" smtClean="0"/>
              <a:t>—</a:t>
            </a:r>
            <a:r>
              <a:rPr lang="en-US" sz="3600" dirty="0"/>
              <a:t>The </a:t>
            </a:r>
            <a:r>
              <a:rPr lang="en-US" sz="3600" dirty="0" smtClean="0"/>
              <a:t>Court’s Decision</a:t>
            </a:r>
            <a:br>
              <a:rPr lang="en-US" sz="3600" dirty="0" smtClean="0"/>
            </a:br>
            <a:r>
              <a:rPr lang="en-US" sz="3600" dirty="0" smtClean="0"/>
              <a:t>Federal Law Claims</a:t>
            </a:r>
            <a:endParaRPr lang="en-US" sz="3600" dirty="0"/>
          </a:p>
        </p:txBody>
      </p:sp>
      <p:sp>
        <p:nvSpPr>
          <p:cNvPr id="3" name="Content Placeholder 2"/>
          <p:cNvSpPr>
            <a:spLocks noGrp="1"/>
          </p:cNvSpPr>
          <p:nvPr>
            <p:ph idx="1"/>
          </p:nvPr>
        </p:nvSpPr>
        <p:spPr/>
        <p:txBody>
          <a:bodyPr>
            <a:normAutofit fontScale="85000" lnSpcReduction="10000"/>
          </a:bodyPr>
          <a:lstStyle/>
          <a:p>
            <a:pPr>
              <a:spcAft>
                <a:spcPts val="600"/>
              </a:spcAft>
            </a:pPr>
            <a:r>
              <a:rPr lang="en-US" dirty="0" smtClean="0"/>
              <a:t>Computer Fraud &amp; Abuse Act (CFAA</a:t>
            </a:r>
            <a:r>
              <a:rPr lang="en-US" dirty="0"/>
              <a:t>) — </a:t>
            </a:r>
            <a:r>
              <a:rPr lang="en-US" dirty="0" smtClean="0"/>
              <a:t>federal law that permits civil action for “loss” or “damage” to a computer or related system (e.g., OS, data, hardware or something concrete).</a:t>
            </a:r>
          </a:p>
          <a:p>
            <a:pPr>
              <a:spcAft>
                <a:spcPts val="600"/>
              </a:spcAft>
            </a:pPr>
            <a:r>
              <a:rPr lang="en-US" dirty="0" smtClean="0"/>
              <a:t>Permits recovery of concrete $ damages, including legal fees, revenues &amp; related damages. </a:t>
            </a:r>
            <a:r>
              <a:rPr lang="en-US" dirty="0"/>
              <a:t>B</a:t>
            </a:r>
            <a:r>
              <a:rPr lang="en-US" dirty="0" smtClean="0"/>
              <a:t>ut no recovery for future lost revenue or lost business.  </a:t>
            </a:r>
          </a:p>
          <a:p>
            <a:pPr>
              <a:spcAft>
                <a:spcPts val="600"/>
              </a:spcAft>
            </a:pPr>
            <a:r>
              <a:rPr lang="en-US" dirty="0" smtClean="0"/>
              <a:t>Eagle failed to provide any evidence of concrete losses or equipment damage as a result of losing her LI account. Consequently, her CFAA claim was dismissed prior to a trial (AKA summary judgment).</a:t>
            </a:r>
            <a:endParaRPr lang="en-US" dirty="0"/>
          </a:p>
        </p:txBody>
      </p:sp>
    </p:spTree>
    <p:extLst>
      <p:ext uri="{BB962C8B-B14F-4D97-AF65-F5344CB8AC3E}">
        <p14:creationId xmlns:p14="http://schemas.microsoft.com/office/powerpoint/2010/main" val="110027052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6044"/>
          </a:xfrm>
        </p:spPr>
        <p:txBody>
          <a:bodyPr>
            <a:normAutofit fontScale="90000"/>
          </a:bodyPr>
          <a:lstStyle/>
          <a:p>
            <a:r>
              <a:rPr lang="en-US" dirty="0" smtClean="0"/>
              <a:t>Eagle </a:t>
            </a:r>
            <a:r>
              <a:rPr lang="en-US" dirty="0"/>
              <a:t>Decision—Lanham </a:t>
            </a:r>
            <a:r>
              <a:rPr lang="en-US" dirty="0" smtClean="0"/>
              <a:t>Act (federal)</a:t>
            </a:r>
            <a:endParaRPr lang="en-US" dirty="0"/>
          </a:p>
        </p:txBody>
      </p:sp>
      <p:sp>
        <p:nvSpPr>
          <p:cNvPr id="3" name="Content Placeholder 2"/>
          <p:cNvSpPr>
            <a:spLocks noGrp="1"/>
          </p:cNvSpPr>
          <p:nvPr>
            <p:ph idx="1"/>
          </p:nvPr>
        </p:nvSpPr>
        <p:spPr>
          <a:xfrm>
            <a:off x="457200" y="1322980"/>
            <a:ext cx="8229600" cy="5053786"/>
          </a:xfrm>
        </p:spPr>
        <p:txBody>
          <a:bodyPr>
            <a:normAutofit fontScale="77500" lnSpcReduction="20000"/>
          </a:bodyPr>
          <a:lstStyle/>
          <a:p>
            <a:pPr>
              <a:spcAft>
                <a:spcPts val="600"/>
              </a:spcAft>
            </a:pPr>
            <a:r>
              <a:rPr lang="en-US" dirty="0" smtClean="0"/>
              <a:t>Relates to unfair competition due to misleading or confusing consumers that Eagle’s LI account was now </a:t>
            </a:r>
            <a:r>
              <a:rPr lang="en-US" dirty="0" err="1" smtClean="0"/>
              <a:t>Edcomm’s</a:t>
            </a:r>
            <a:r>
              <a:rPr lang="en-US" dirty="0" smtClean="0"/>
              <a:t> official LI account.</a:t>
            </a:r>
          </a:p>
          <a:p>
            <a:pPr>
              <a:spcAft>
                <a:spcPts val="600"/>
              </a:spcAft>
            </a:pPr>
            <a:r>
              <a:rPr lang="en-US" dirty="0" smtClean="0"/>
              <a:t>Eagle needed to prove that she had a valid interest in her LI account, she owned the account, &amp; </a:t>
            </a:r>
            <a:r>
              <a:rPr lang="en-US" dirty="0" err="1" smtClean="0"/>
              <a:t>Edcomm’s</a:t>
            </a:r>
            <a:r>
              <a:rPr lang="en-US" dirty="0" smtClean="0"/>
              <a:t> use of her LI account caused </a:t>
            </a:r>
            <a:r>
              <a:rPr lang="en-US" i="1" dirty="0" smtClean="0"/>
              <a:t>confusion</a:t>
            </a:r>
            <a:r>
              <a:rPr lang="en-US" dirty="0" smtClean="0"/>
              <a:t> among customers as to whom they were doing business with or whose account it was.</a:t>
            </a:r>
          </a:p>
          <a:p>
            <a:pPr>
              <a:spcAft>
                <a:spcPts val="600"/>
              </a:spcAft>
            </a:pPr>
            <a:r>
              <a:rPr lang="en-US" dirty="0" smtClean="0"/>
              <a:t>Because </a:t>
            </a:r>
            <a:r>
              <a:rPr lang="en-US" dirty="0" err="1" smtClean="0"/>
              <a:t>Edcomm</a:t>
            </a:r>
            <a:r>
              <a:rPr lang="en-US" dirty="0" smtClean="0"/>
              <a:t> changed </a:t>
            </a:r>
            <a:r>
              <a:rPr lang="en-US" u="sng" dirty="0" smtClean="0"/>
              <a:t>most</a:t>
            </a:r>
            <a:r>
              <a:rPr lang="en-US" dirty="0" smtClean="0"/>
              <a:t> of her identifying information (the key stuff) on the LI account there was no confusion or misrepresentation. So, Eagle’s Lanham claim was dismissed without a trial being held (again, summary judgment).</a:t>
            </a:r>
          </a:p>
          <a:p>
            <a:pPr>
              <a:spcAft>
                <a:spcPts val="600"/>
              </a:spcAft>
            </a:pPr>
            <a:r>
              <a:rPr lang="en-US" dirty="0" smtClean="0"/>
              <a:t>So, Eagle lost on both of her federal claims; no trial; summarily dismissed.</a:t>
            </a:r>
            <a:endParaRPr lang="en-US" dirty="0"/>
          </a:p>
        </p:txBody>
      </p:sp>
    </p:spTree>
    <p:extLst>
      <p:ext uri="{BB962C8B-B14F-4D97-AF65-F5344CB8AC3E}">
        <p14:creationId xmlns:p14="http://schemas.microsoft.com/office/powerpoint/2010/main" val="291376982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Eagle’s State Law Claims Went to Trial</a:t>
            </a:r>
            <a:br>
              <a:rPr lang="en-US" dirty="0" smtClean="0"/>
            </a:br>
            <a:r>
              <a:rPr lang="en-US" sz="3100" dirty="0" smtClean="0"/>
              <a:t>I.e., Court Didn’t Dismiss Them Prior to Trial</a:t>
            </a:r>
            <a:endParaRPr lang="en-US" sz="3100" dirty="0"/>
          </a:p>
        </p:txBody>
      </p:sp>
      <p:sp>
        <p:nvSpPr>
          <p:cNvPr id="3" name="Content Placeholder 2"/>
          <p:cNvSpPr>
            <a:spLocks noGrp="1"/>
          </p:cNvSpPr>
          <p:nvPr>
            <p:ph idx="1"/>
          </p:nvPr>
        </p:nvSpPr>
        <p:spPr/>
        <p:txBody>
          <a:bodyPr>
            <a:normAutofit fontScale="85000" lnSpcReduction="20000"/>
          </a:bodyPr>
          <a:lstStyle/>
          <a:p>
            <a:pPr>
              <a:spcBef>
                <a:spcPts val="0"/>
              </a:spcBef>
            </a:pPr>
            <a:r>
              <a:rPr lang="en-US" dirty="0" smtClean="0"/>
              <a:t>State claims: (1) Unauthorized use of name;                (2) Invasion of privacy due to </a:t>
            </a:r>
            <a:r>
              <a:rPr lang="en-US" dirty="0" err="1" smtClean="0"/>
              <a:t>Edcomm</a:t>
            </a:r>
            <a:r>
              <a:rPr lang="en-US" dirty="0" smtClean="0"/>
              <a:t> taking her LI identity &amp; account;    (3) </a:t>
            </a:r>
            <a:r>
              <a:rPr lang="en-US" dirty="0" err="1" smtClean="0"/>
              <a:t>Edcomm</a:t>
            </a:r>
            <a:r>
              <a:rPr lang="en-US" dirty="0" smtClean="0"/>
              <a:t> stole her publicity; (4) Identity theft;     (5) Stealing of clients/business;   (6) </a:t>
            </a:r>
            <a:r>
              <a:rPr lang="en-US" dirty="0" err="1" smtClean="0"/>
              <a:t>Edcomm</a:t>
            </a:r>
            <a:r>
              <a:rPr lang="en-US" dirty="0" smtClean="0"/>
              <a:t> interfered with Eagle’s relationship with LI &amp; caused her damage;    (7) Civil conspiracy by </a:t>
            </a:r>
            <a:r>
              <a:rPr lang="en-US" dirty="0" err="1" smtClean="0"/>
              <a:t>Edcomm</a:t>
            </a:r>
            <a:r>
              <a:rPr lang="en-US" dirty="0" smtClean="0"/>
              <a:t> &amp; its directors;    (8) Civil aiding &amp; abetting.</a:t>
            </a:r>
          </a:p>
          <a:p>
            <a:pPr marL="0" indent="0">
              <a:spcBef>
                <a:spcPts val="0"/>
              </a:spcBef>
              <a:buNone/>
            </a:pPr>
            <a:endParaRPr lang="en-US" dirty="0"/>
          </a:p>
          <a:p>
            <a:pPr>
              <a:spcBef>
                <a:spcPts val="0"/>
              </a:spcBef>
            </a:pPr>
            <a:r>
              <a:rPr lang="en-US" dirty="0" smtClean="0"/>
              <a:t>This is a “throw in everything including the kitchen sink” approach to litigation. Very costly. So, </a:t>
            </a:r>
            <a:r>
              <a:rPr lang="en-US" dirty="0"/>
              <a:t>j</a:t>
            </a:r>
            <a:r>
              <a:rPr lang="en-US" dirty="0" smtClean="0"/>
              <a:t>ust going to trial is sort of a “moral” victory for her. But, was it a $$ victory?</a:t>
            </a:r>
          </a:p>
        </p:txBody>
      </p:sp>
    </p:spTree>
    <p:extLst>
      <p:ext uri="{BB962C8B-B14F-4D97-AF65-F5344CB8AC3E}">
        <p14:creationId xmlns:p14="http://schemas.microsoft.com/office/powerpoint/2010/main" val="35419196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70"/>
            <a:ext cx="8229600" cy="849895"/>
          </a:xfrm>
        </p:spPr>
        <p:txBody>
          <a:bodyPr>
            <a:noAutofit/>
          </a:bodyPr>
          <a:lstStyle/>
          <a:p>
            <a:r>
              <a:rPr lang="en-US" sz="3200" dirty="0" smtClean="0"/>
              <a:t>How the Court Ruled on Eagle’s State Claims</a:t>
            </a:r>
            <a:endParaRPr lang="en-US" sz="3200" dirty="0"/>
          </a:p>
        </p:txBody>
      </p:sp>
      <p:sp>
        <p:nvSpPr>
          <p:cNvPr id="3" name="Content Placeholder 2"/>
          <p:cNvSpPr>
            <a:spLocks noGrp="1"/>
          </p:cNvSpPr>
          <p:nvPr>
            <p:ph idx="1"/>
          </p:nvPr>
        </p:nvSpPr>
        <p:spPr>
          <a:xfrm>
            <a:off x="457200" y="1137763"/>
            <a:ext cx="8229600" cy="5278692"/>
          </a:xfrm>
        </p:spPr>
        <p:txBody>
          <a:bodyPr>
            <a:normAutofit fontScale="85000" lnSpcReduction="20000"/>
          </a:bodyPr>
          <a:lstStyle/>
          <a:p>
            <a:pPr>
              <a:spcAft>
                <a:spcPts val="600"/>
              </a:spcAft>
            </a:pPr>
            <a:r>
              <a:rPr lang="en-US" dirty="0" err="1" smtClean="0"/>
              <a:t>Edcomm</a:t>
            </a:r>
            <a:r>
              <a:rPr lang="en-US" dirty="0" smtClean="0"/>
              <a:t> did not have a formal social media policy, though it informally encouraged employees to engage in social media. Obviously, a formal policy would have helped &amp; a written policy even more so.</a:t>
            </a:r>
          </a:p>
          <a:p>
            <a:pPr lvl="1">
              <a:spcBef>
                <a:spcPts val="0"/>
              </a:spcBef>
              <a:spcAft>
                <a:spcPts val="600"/>
              </a:spcAft>
            </a:pPr>
            <a:r>
              <a:rPr lang="en-US" dirty="0" smtClean="0"/>
              <a:t>Does formal = written? (context/circumstances control)</a:t>
            </a:r>
          </a:p>
          <a:p>
            <a:pPr>
              <a:spcAft>
                <a:spcPts val="600"/>
              </a:spcAft>
            </a:pPr>
            <a:r>
              <a:rPr lang="en-US" dirty="0" smtClean="0"/>
              <a:t>On the other hand even though </a:t>
            </a:r>
            <a:r>
              <a:rPr lang="en-US" dirty="0" err="1" smtClean="0"/>
              <a:t>Edcomm</a:t>
            </a:r>
            <a:r>
              <a:rPr lang="en-US" dirty="0" smtClean="0"/>
              <a:t> changed her LI page, </a:t>
            </a:r>
            <a:r>
              <a:rPr lang="en-US" dirty="0" err="1" smtClean="0"/>
              <a:t>Edcomm</a:t>
            </a:r>
            <a:r>
              <a:rPr lang="en-US" dirty="0" smtClean="0"/>
              <a:t> didn’t pretend to be Eagle, &amp; the LI page gave notice that she left </a:t>
            </a:r>
            <a:r>
              <a:rPr lang="en-US" dirty="0" err="1" smtClean="0"/>
              <a:t>Edcomm</a:t>
            </a:r>
            <a:r>
              <a:rPr lang="en-US" dirty="0" smtClean="0"/>
              <a:t>.</a:t>
            </a:r>
          </a:p>
          <a:p>
            <a:pPr>
              <a:spcAft>
                <a:spcPts val="600"/>
              </a:spcAft>
            </a:pPr>
            <a:r>
              <a:rPr lang="en-US" dirty="0" smtClean="0"/>
              <a:t>So, regarding Eagle’s unauthorized use of name claim:</a:t>
            </a:r>
          </a:p>
          <a:p>
            <a:pPr lvl="1">
              <a:spcAft>
                <a:spcPts val="600"/>
              </a:spcAft>
            </a:pPr>
            <a:r>
              <a:rPr lang="en-US" dirty="0" err="1" smtClean="0"/>
              <a:t>Edcomm</a:t>
            </a:r>
            <a:r>
              <a:rPr lang="en-US" dirty="0" smtClean="0"/>
              <a:t> was guilty of this because for a short period of time, it used Eagle’s LI identity for it’s own purposes. </a:t>
            </a:r>
          </a:p>
          <a:p>
            <a:pPr lvl="1">
              <a:spcAft>
                <a:spcPts val="600"/>
              </a:spcAft>
            </a:pPr>
            <a:r>
              <a:rPr lang="en-US" dirty="0" smtClean="0"/>
              <a:t>However, the time period was so short that Eagle was unable to prove any damages like lost business, credit problems, etc., therefore, she gets $0. </a:t>
            </a:r>
            <a:r>
              <a:rPr lang="en-US" dirty="0" err="1" smtClean="0"/>
              <a:t>Edcomm</a:t>
            </a:r>
            <a:r>
              <a:rPr lang="en-US" dirty="0" smtClean="0"/>
              <a:t> got lucky.</a:t>
            </a:r>
          </a:p>
        </p:txBody>
      </p:sp>
    </p:spTree>
    <p:extLst>
      <p:ext uri="{BB962C8B-B14F-4D97-AF65-F5344CB8AC3E}">
        <p14:creationId xmlns:p14="http://schemas.microsoft.com/office/powerpoint/2010/main" val="14977589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Eagle’s Invasion of Privacy Claim</a:t>
            </a: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pPr>
              <a:spcAft>
                <a:spcPts val="600"/>
              </a:spcAft>
            </a:pPr>
            <a:r>
              <a:rPr lang="en-US" dirty="0" smtClean="0"/>
              <a:t>Eagle needed to prove that </a:t>
            </a:r>
            <a:r>
              <a:rPr lang="en-US" dirty="0" err="1" smtClean="0"/>
              <a:t>Edcomm</a:t>
            </a:r>
            <a:r>
              <a:rPr lang="en-US" dirty="0" smtClean="0"/>
              <a:t> misappropriated her identity for its own gain.</a:t>
            </a:r>
          </a:p>
          <a:p>
            <a:pPr>
              <a:spcAft>
                <a:spcPts val="600"/>
              </a:spcAft>
            </a:pPr>
            <a:r>
              <a:rPr lang="en-US" dirty="0" smtClean="0"/>
              <a:t>For a little while, anyone searching for Eagle on LI would be sent to </a:t>
            </a:r>
            <a:r>
              <a:rPr lang="en-US" dirty="0" err="1" smtClean="0"/>
              <a:t>Edcomm’s</a:t>
            </a:r>
            <a:r>
              <a:rPr lang="en-US" dirty="0" smtClean="0"/>
              <a:t> profile.  </a:t>
            </a:r>
          </a:p>
          <a:p>
            <a:pPr>
              <a:spcAft>
                <a:spcPts val="600"/>
              </a:spcAft>
            </a:pPr>
            <a:r>
              <a:rPr lang="en-US" dirty="0" smtClean="0"/>
              <a:t>This was enough to prove the invasion claim.</a:t>
            </a:r>
          </a:p>
          <a:p>
            <a:pPr>
              <a:spcAft>
                <a:spcPts val="600"/>
              </a:spcAft>
            </a:pPr>
            <a:r>
              <a:rPr lang="en-US" dirty="0" smtClean="0"/>
              <a:t>But, just like the name claim, Eagle couldn’t prove any concrete damages like lost business, credit problems, etc.</a:t>
            </a:r>
          </a:p>
          <a:p>
            <a:pPr>
              <a:spcAft>
                <a:spcPts val="600"/>
              </a:spcAft>
            </a:pPr>
            <a:r>
              <a:rPr lang="en-US" dirty="0" smtClean="0"/>
              <a:t>Again, she gets $0</a:t>
            </a:r>
            <a:r>
              <a:rPr lang="en-US" dirty="0"/>
              <a:t> </a:t>
            </a:r>
            <a:r>
              <a:rPr lang="en-US" dirty="0" smtClean="0"/>
              <a:t>&amp; </a:t>
            </a:r>
            <a:r>
              <a:rPr lang="en-US" dirty="0" err="1" smtClean="0"/>
              <a:t>Edcomm</a:t>
            </a:r>
            <a:r>
              <a:rPr lang="en-US" dirty="0" smtClean="0"/>
              <a:t> catches a break.</a:t>
            </a:r>
            <a:endParaRPr lang="en-US" dirty="0"/>
          </a:p>
        </p:txBody>
      </p:sp>
    </p:spTree>
    <p:extLst>
      <p:ext uri="{BB962C8B-B14F-4D97-AF65-F5344CB8AC3E}">
        <p14:creationId xmlns:p14="http://schemas.microsoft.com/office/powerpoint/2010/main" val="411950484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5528"/>
            <a:ext cx="8229600" cy="1164223"/>
          </a:xfrm>
        </p:spPr>
        <p:txBody>
          <a:bodyPr>
            <a:normAutofit fontScale="90000"/>
          </a:bodyPr>
          <a:lstStyle/>
          <a:p>
            <a:r>
              <a:rPr lang="en-US" dirty="0" smtClean="0"/>
              <a:t>Eagle’s Misappropriation of Publicity Claim (Important)</a:t>
            </a:r>
            <a:endParaRPr lang="en-US" dirty="0"/>
          </a:p>
        </p:txBody>
      </p:sp>
      <p:sp>
        <p:nvSpPr>
          <p:cNvPr id="3" name="Content Placeholder 2"/>
          <p:cNvSpPr>
            <a:spLocks noGrp="1"/>
          </p:cNvSpPr>
          <p:nvPr>
            <p:ph idx="1"/>
          </p:nvPr>
        </p:nvSpPr>
        <p:spPr/>
        <p:txBody>
          <a:bodyPr>
            <a:normAutofit fontScale="70000" lnSpcReduction="20000"/>
          </a:bodyPr>
          <a:lstStyle/>
          <a:p>
            <a:pPr>
              <a:spcAft>
                <a:spcPts val="600"/>
              </a:spcAft>
            </a:pPr>
            <a:r>
              <a:rPr lang="en-US" dirty="0" smtClean="0"/>
              <a:t>Eagle needed to prove that (a) her name or likeness had $ value, (b) that </a:t>
            </a:r>
            <a:r>
              <a:rPr lang="en-US" dirty="0" err="1" smtClean="0"/>
              <a:t>Edcomm</a:t>
            </a:r>
            <a:r>
              <a:rPr lang="en-US" dirty="0" smtClean="0"/>
              <a:t> took her name/likeness without permission &amp; (c) they used it for commercial advantage. </a:t>
            </a:r>
          </a:p>
          <a:p>
            <a:pPr>
              <a:spcAft>
                <a:spcPts val="600"/>
              </a:spcAft>
            </a:pPr>
            <a:r>
              <a:rPr lang="en-US" dirty="0" smtClean="0"/>
              <a:t>The idea is that a person has exclusive entitlement to the commercial value of their name or likeness. This relates only to commercial value.</a:t>
            </a:r>
          </a:p>
          <a:p>
            <a:pPr>
              <a:spcAft>
                <a:spcPts val="600"/>
              </a:spcAft>
            </a:pPr>
            <a:r>
              <a:rPr lang="en-US" dirty="0" smtClean="0"/>
              <a:t>Court ruled for Eagle on this. </a:t>
            </a:r>
            <a:r>
              <a:rPr lang="en-US" i="1" dirty="0" smtClean="0"/>
              <a:t>By taking Eagle’s LinkedIn account as its own, instead of creating a new account, </a:t>
            </a:r>
            <a:r>
              <a:rPr lang="en-US" i="1" dirty="0" err="1" smtClean="0"/>
              <a:t>Edcomm</a:t>
            </a:r>
            <a:r>
              <a:rPr lang="en-US" i="1" dirty="0"/>
              <a:t> </a:t>
            </a:r>
            <a:r>
              <a:rPr lang="en-US" i="1" dirty="0" smtClean="0"/>
              <a:t>took Eagle’s commercial identity</a:t>
            </a:r>
            <a:r>
              <a:rPr lang="en-US" dirty="0" smtClean="0"/>
              <a:t>. Anyone searching for Eagle on LinkedIn would unwittingly be directed to </a:t>
            </a:r>
            <a:r>
              <a:rPr lang="en-US" dirty="0" err="1" smtClean="0"/>
              <a:t>Edcomm</a:t>
            </a:r>
            <a:r>
              <a:rPr lang="en-US" dirty="0" smtClean="0"/>
              <a:t>, thinking that it’s Eagle. </a:t>
            </a:r>
          </a:p>
          <a:p>
            <a:pPr lvl="1">
              <a:spcAft>
                <a:spcPts val="600"/>
              </a:spcAft>
            </a:pPr>
            <a:r>
              <a:rPr lang="en-US" dirty="0" smtClean="0"/>
              <a:t>I think that this is where a lot of employers could have problems.</a:t>
            </a:r>
          </a:p>
          <a:p>
            <a:pPr>
              <a:spcAft>
                <a:spcPts val="600"/>
              </a:spcAft>
            </a:pPr>
            <a:r>
              <a:rPr lang="en-US" dirty="0" smtClean="0"/>
              <a:t>But did she get any $$ for this? Again, NO, because she was unable to prove any actual losses. Another break for </a:t>
            </a:r>
            <a:r>
              <a:rPr lang="en-US" dirty="0" err="1" smtClean="0"/>
              <a:t>Edcomm</a:t>
            </a:r>
            <a:r>
              <a:rPr lang="en-US" dirty="0" smtClean="0"/>
              <a:t>.</a:t>
            </a:r>
            <a:endParaRPr lang="en-US" dirty="0"/>
          </a:p>
        </p:txBody>
      </p:sp>
    </p:spTree>
    <p:extLst>
      <p:ext uri="{BB962C8B-B14F-4D97-AF65-F5344CB8AC3E}">
        <p14:creationId xmlns:p14="http://schemas.microsoft.com/office/powerpoint/2010/main" val="79993677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Eagle’s Identity Theft Claim</a:t>
            </a:r>
            <a:endParaRPr lang="en-US" dirty="0"/>
          </a:p>
        </p:txBody>
      </p:sp>
      <p:sp>
        <p:nvSpPr>
          <p:cNvPr id="3" name="Content Placeholder 2"/>
          <p:cNvSpPr>
            <a:spLocks noGrp="1"/>
          </p:cNvSpPr>
          <p:nvPr>
            <p:ph idx="1"/>
          </p:nvPr>
        </p:nvSpPr>
        <p:spPr/>
        <p:txBody>
          <a:bodyPr>
            <a:normAutofit lnSpcReduction="10000"/>
          </a:bodyPr>
          <a:lstStyle/>
          <a:p>
            <a:pPr>
              <a:spcAft>
                <a:spcPts val="600"/>
              </a:spcAft>
            </a:pPr>
            <a:r>
              <a:rPr lang="en-US" dirty="0" smtClean="0"/>
              <a:t>Reminder: This is per PA law; other states might be different. This occurs when someone’s identity is taken without prior consent &amp; for an unlawful purpose.</a:t>
            </a:r>
          </a:p>
          <a:p>
            <a:pPr>
              <a:spcAft>
                <a:spcPts val="600"/>
              </a:spcAft>
            </a:pPr>
            <a:r>
              <a:rPr lang="en-US" dirty="0" smtClean="0"/>
              <a:t>Court rules for </a:t>
            </a:r>
            <a:r>
              <a:rPr lang="en-US" dirty="0" err="1" smtClean="0"/>
              <a:t>Edcomm</a:t>
            </a:r>
            <a:r>
              <a:rPr lang="en-US" dirty="0"/>
              <a:t> </a:t>
            </a:r>
            <a:r>
              <a:rPr lang="en-US" dirty="0" smtClean="0"/>
              <a:t>because: Eagle’s name was in the public domain &amp; her account/identity wasn’t used for unlawful purposes. Keeping Eagle locked out of her LI account was sleazy but not illegal ID theft.</a:t>
            </a:r>
          </a:p>
        </p:txBody>
      </p:sp>
    </p:spTree>
    <p:extLst>
      <p:ext uri="{BB962C8B-B14F-4D97-AF65-F5344CB8AC3E}">
        <p14:creationId xmlns:p14="http://schemas.microsoft.com/office/powerpoint/2010/main" val="369704769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3125"/>
          </a:xfrm>
        </p:spPr>
        <p:txBody>
          <a:bodyPr/>
          <a:lstStyle/>
          <a:p>
            <a:r>
              <a:rPr lang="en-US" dirty="0" smtClean="0"/>
              <a:t>Eagle’s Conversion Claim</a:t>
            </a:r>
            <a:endParaRPr lang="en-US" dirty="0"/>
          </a:p>
        </p:txBody>
      </p:sp>
      <p:sp>
        <p:nvSpPr>
          <p:cNvPr id="3" name="Content Placeholder 2"/>
          <p:cNvSpPr>
            <a:spLocks noGrp="1"/>
          </p:cNvSpPr>
          <p:nvPr>
            <p:ph idx="1"/>
          </p:nvPr>
        </p:nvSpPr>
        <p:spPr/>
        <p:txBody>
          <a:bodyPr>
            <a:normAutofit lnSpcReduction="10000"/>
          </a:bodyPr>
          <a:lstStyle/>
          <a:p>
            <a:pPr>
              <a:spcAft>
                <a:spcPts val="600"/>
              </a:spcAft>
            </a:pPr>
            <a:r>
              <a:rPr lang="en-US" dirty="0" smtClean="0"/>
              <a:t>Eagle needed to prove that </a:t>
            </a:r>
            <a:r>
              <a:rPr lang="en-US" dirty="0" err="1" smtClean="0"/>
              <a:t>Edcomm</a:t>
            </a:r>
            <a:r>
              <a:rPr lang="en-US" dirty="0" smtClean="0"/>
              <a:t> deprived her of some right to tangible property or took her property as its own.</a:t>
            </a:r>
          </a:p>
          <a:p>
            <a:pPr>
              <a:spcAft>
                <a:spcPts val="600"/>
              </a:spcAft>
            </a:pPr>
            <a:r>
              <a:rPr lang="en-US" dirty="0" smtClean="0"/>
              <a:t>PA court only applies this tort to tangible property. Some other states apply this to intangible property.</a:t>
            </a:r>
          </a:p>
          <a:p>
            <a:pPr>
              <a:spcAft>
                <a:spcPts val="600"/>
              </a:spcAft>
            </a:pPr>
            <a:r>
              <a:rPr lang="en-US" dirty="0" smtClean="0"/>
              <a:t>A LI account, like any other software, domain name, or electronic transmission, is intangible property. So, Eagle loses on this claim.</a:t>
            </a:r>
            <a:endParaRPr lang="en-US" dirty="0"/>
          </a:p>
        </p:txBody>
      </p:sp>
    </p:spTree>
    <p:extLst>
      <p:ext uri="{BB962C8B-B14F-4D97-AF65-F5344CB8AC3E}">
        <p14:creationId xmlns:p14="http://schemas.microsoft.com/office/powerpoint/2010/main" val="301007087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Legal Disclaimer</a:t>
            </a:r>
            <a:br>
              <a:rPr lang="en-US" u="sng" dirty="0" smtClean="0"/>
            </a:br>
            <a:r>
              <a:rPr lang="en-US" sz="3600" dirty="0" smtClean="0"/>
              <a:t>AKA</a:t>
            </a:r>
            <a:r>
              <a:rPr lang="en-US" dirty="0" smtClean="0"/>
              <a:t> </a:t>
            </a:r>
            <a:r>
              <a:rPr lang="en-US" sz="3600" dirty="0" smtClean="0"/>
              <a:t>Covering My A </a:t>
            </a:r>
            <a:r>
              <a:rPr lang="en-US" sz="3600" baseline="-3000" dirty="0" smtClean="0"/>
              <a:t>* *</a:t>
            </a:r>
            <a:endParaRPr lang="en-US" sz="3600" u="sng" baseline="-3000" dirty="0"/>
          </a:p>
        </p:txBody>
      </p:sp>
      <p:sp>
        <p:nvSpPr>
          <p:cNvPr id="3" name="Content Placeholder 2"/>
          <p:cNvSpPr>
            <a:spLocks noGrp="1"/>
          </p:cNvSpPr>
          <p:nvPr>
            <p:ph idx="1"/>
          </p:nvPr>
        </p:nvSpPr>
        <p:spPr/>
        <p:txBody>
          <a:bodyPr>
            <a:normAutofit fontScale="92500" lnSpcReduction="20000"/>
          </a:bodyPr>
          <a:lstStyle/>
          <a:p>
            <a:pPr>
              <a:spcAft>
                <a:spcPts val="600"/>
              </a:spcAft>
            </a:pPr>
            <a:r>
              <a:rPr lang="en-US" dirty="0" smtClean="0"/>
              <a:t>All of the content presented here is general information only &amp; shouldn’t be construed as me giving you legal advice. </a:t>
            </a:r>
            <a:endParaRPr lang="en-US" dirty="0"/>
          </a:p>
          <a:p>
            <a:pPr>
              <a:spcAft>
                <a:spcPts val="600"/>
              </a:spcAft>
            </a:pPr>
            <a:r>
              <a:rPr lang="en-US" dirty="0" smtClean="0"/>
              <a:t>Just because I’m giving this presentation to you, doesn’t make me your attorney (that’s a separate fee </a:t>
            </a:r>
            <a:r>
              <a:rPr lang="en-US" dirty="0" smtClean="0">
                <a:sym typeface="Wingdings"/>
              </a:rPr>
              <a:t>)</a:t>
            </a:r>
            <a:r>
              <a:rPr lang="en-US" dirty="0" smtClean="0"/>
              <a:t>.</a:t>
            </a:r>
          </a:p>
          <a:p>
            <a:pPr>
              <a:spcAft>
                <a:spcPts val="600"/>
              </a:spcAft>
            </a:pPr>
            <a:r>
              <a:rPr lang="en-US" dirty="0" smtClean="0"/>
              <a:t>This presentation is purely for educational purposes &amp; shouldn’t be relied upon as your sole source of information concerning a specific issue or set of circumstances, though we may examine or discuss them. </a:t>
            </a:r>
            <a:endParaRPr lang="en-US" dirty="0"/>
          </a:p>
        </p:txBody>
      </p:sp>
    </p:spTree>
    <p:extLst>
      <p:ext uri="{BB962C8B-B14F-4D97-AF65-F5344CB8AC3E}">
        <p14:creationId xmlns:p14="http://schemas.microsoft.com/office/powerpoint/2010/main" val="310191326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8"/>
            <a:ext cx="8229600" cy="1143000"/>
          </a:xfrm>
        </p:spPr>
        <p:txBody>
          <a:bodyPr>
            <a:normAutofit fontScale="90000"/>
          </a:bodyPr>
          <a:lstStyle/>
          <a:p>
            <a:r>
              <a:rPr lang="en-US" dirty="0" smtClean="0"/>
              <a:t>Eagles Tortious Interference With Contract Claim</a:t>
            </a:r>
            <a:endParaRPr lang="en-US" dirty="0"/>
          </a:p>
        </p:txBody>
      </p:sp>
      <p:sp>
        <p:nvSpPr>
          <p:cNvPr id="3" name="Content Placeholder 2"/>
          <p:cNvSpPr>
            <a:spLocks noGrp="1"/>
          </p:cNvSpPr>
          <p:nvPr>
            <p:ph idx="1"/>
          </p:nvPr>
        </p:nvSpPr>
        <p:spPr/>
        <p:txBody>
          <a:bodyPr>
            <a:normAutofit/>
          </a:bodyPr>
          <a:lstStyle/>
          <a:p>
            <a:pPr>
              <a:spcAft>
                <a:spcPts val="600"/>
              </a:spcAft>
            </a:pPr>
            <a:r>
              <a:rPr lang="en-US" dirty="0" smtClean="0"/>
              <a:t>Eagle claims that </a:t>
            </a:r>
            <a:r>
              <a:rPr lang="en-US" dirty="0" err="1" smtClean="0"/>
              <a:t>Edcomm</a:t>
            </a:r>
            <a:r>
              <a:rPr lang="en-US" dirty="0" smtClean="0"/>
              <a:t> interfered with her contract with LI &amp; this caused $ harm to Eagle.</a:t>
            </a:r>
          </a:p>
          <a:p>
            <a:pPr>
              <a:spcAft>
                <a:spcPts val="600"/>
              </a:spcAft>
            </a:pPr>
            <a:r>
              <a:rPr lang="en-US" dirty="0" smtClean="0"/>
              <a:t>Court says that because Eagle unable to prove $ damages due to </a:t>
            </a:r>
            <a:r>
              <a:rPr lang="en-US" dirty="0" err="1" smtClean="0"/>
              <a:t>Edcomm’s</a:t>
            </a:r>
            <a:r>
              <a:rPr lang="en-US" dirty="0" smtClean="0"/>
              <a:t> actions, she loses.  </a:t>
            </a:r>
          </a:p>
          <a:p>
            <a:pPr>
              <a:spcAft>
                <a:spcPts val="600"/>
              </a:spcAft>
            </a:pPr>
            <a:r>
              <a:rPr lang="en-US" dirty="0" smtClean="0"/>
              <a:t>This was Eagle’s big problem, she couldn’t prove sufficient $$ loss under any sort of legal theory. More on this soon.</a:t>
            </a:r>
            <a:endParaRPr lang="en-US" dirty="0"/>
          </a:p>
        </p:txBody>
      </p:sp>
    </p:spTree>
    <p:extLst>
      <p:ext uri="{BB962C8B-B14F-4D97-AF65-F5344CB8AC3E}">
        <p14:creationId xmlns:p14="http://schemas.microsoft.com/office/powerpoint/2010/main" val="58500917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110"/>
            <a:ext cx="8229600" cy="823436"/>
          </a:xfrm>
        </p:spPr>
        <p:txBody>
          <a:bodyPr/>
          <a:lstStyle/>
          <a:p>
            <a:r>
              <a:rPr lang="en-US" dirty="0" smtClean="0"/>
              <a:t>Eagle’s Civil Conspiracy Claim</a:t>
            </a:r>
            <a:endParaRPr lang="en-US" dirty="0"/>
          </a:p>
        </p:txBody>
      </p:sp>
      <p:sp>
        <p:nvSpPr>
          <p:cNvPr id="3" name="Content Placeholder 2"/>
          <p:cNvSpPr>
            <a:spLocks noGrp="1"/>
          </p:cNvSpPr>
          <p:nvPr>
            <p:ph idx="1"/>
          </p:nvPr>
        </p:nvSpPr>
        <p:spPr>
          <a:xfrm>
            <a:off x="457200" y="1282684"/>
            <a:ext cx="8229600" cy="4908865"/>
          </a:xfrm>
        </p:spPr>
        <p:txBody>
          <a:bodyPr>
            <a:normAutofit lnSpcReduction="10000"/>
          </a:bodyPr>
          <a:lstStyle/>
          <a:p>
            <a:pPr>
              <a:spcAft>
                <a:spcPts val="600"/>
              </a:spcAft>
            </a:pPr>
            <a:r>
              <a:rPr lang="en-US" dirty="0" smtClean="0"/>
              <a:t>Conspiracy is 2 or more people acting together with malice; it’s not just </a:t>
            </a:r>
            <a:r>
              <a:rPr lang="en-US" dirty="0" err="1" smtClean="0"/>
              <a:t>Edcomm</a:t>
            </a:r>
            <a:r>
              <a:rPr lang="en-US" dirty="0" smtClean="0"/>
              <a:t> as a sole business entity; it’s </a:t>
            </a:r>
            <a:r>
              <a:rPr lang="en-US" dirty="0" err="1" smtClean="0"/>
              <a:t>Edcomm’s</a:t>
            </a:r>
            <a:r>
              <a:rPr lang="en-US" dirty="0" smtClean="0"/>
              <a:t> individual officers/personnel.</a:t>
            </a:r>
          </a:p>
          <a:p>
            <a:pPr>
              <a:spcAft>
                <a:spcPts val="600"/>
              </a:spcAft>
            </a:pPr>
            <a:r>
              <a:rPr lang="en-US" dirty="0" smtClean="0"/>
              <a:t>Eagle claimed that </a:t>
            </a:r>
            <a:r>
              <a:rPr lang="en-US" dirty="0" err="1" smtClean="0"/>
              <a:t>Edcom’s</a:t>
            </a:r>
            <a:r>
              <a:rPr lang="en-US" dirty="0" smtClean="0"/>
              <a:t> people, via its officers, conspired to take her LI account.</a:t>
            </a:r>
          </a:p>
          <a:p>
            <a:pPr>
              <a:spcAft>
                <a:spcPts val="600"/>
              </a:spcAft>
            </a:pPr>
            <a:r>
              <a:rPr lang="en-US" dirty="0" smtClean="0"/>
              <a:t>Eagle had to prove that this “taking” was intended to injure &amp; she was in fact injured.</a:t>
            </a:r>
          </a:p>
          <a:p>
            <a:pPr>
              <a:spcAft>
                <a:spcPts val="600"/>
              </a:spcAft>
            </a:pPr>
            <a:r>
              <a:rPr lang="en-US" dirty="0" smtClean="0"/>
              <a:t>Eagle couldn’t prove any of this, so she lost.</a:t>
            </a:r>
            <a:endParaRPr lang="en-US" dirty="0"/>
          </a:p>
        </p:txBody>
      </p:sp>
    </p:spTree>
    <p:extLst>
      <p:ext uri="{BB962C8B-B14F-4D97-AF65-F5344CB8AC3E}">
        <p14:creationId xmlns:p14="http://schemas.microsoft.com/office/powerpoint/2010/main" val="42743138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068"/>
            <a:ext cx="8229600" cy="740869"/>
          </a:xfrm>
        </p:spPr>
        <p:txBody>
          <a:bodyPr>
            <a:normAutofit fontScale="90000"/>
          </a:bodyPr>
          <a:lstStyle/>
          <a:p>
            <a:r>
              <a:rPr lang="en-US" dirty="0" smtClean="0"/>
              <a:t>Eagle’s Civil Aiding &amp; Abetting Claim</a:t>
            </a:r>
            <a:endParaRPr lang="en-US" dirty="0"/>
          </a:p>
        </p:txBody>
      </p:sp>
      <p:sp>
        <p:nvSpPr>
          <p:cNvPr id="3" name="Content Placeholder 2"/>
          <p:cNvSpPr>
            <a:spLocks noGrp="1"/>
          </p:cNvSpPr>
          <p:nvPr>
            <p:ph idx="1"/>
          </p:nvPr>
        </p:nvSpPr>
        <p:spPr>
          <a:xfrm>
            <a:off x="457200" y="1203912"/>
            <a:ext cx="8229600" cy="5080245"/>
          </a:xfrm>
        </p:spPr>
        <p:txBody>
          <a:bodyPr>
            <a:normAutofit fontScale="85000" lnSpcReduction="20000"/>
          </a:bodyPr>
          <a:lstStyle/>
          <a:p>
            <a:pPr>
              <a:spcAft>
                <a:spcPts val="600"/>
              </a:spcAft>
            </a:pPr>
            <a:r>
              <a:rPr lang="en-US" dirty="0" smtClean="0"/>
              <a:t>Eagle claimed that </a:t>
            </a:r>
            <a:r>
              <a:rPr lang="en-US" dirty="0" err="1" smtClean="0"/>
              <a:t>Edcomm’s</a:t>
            </a:r>
            <a:r>
              <a:rPr lang="en-US" dirty="0" smtClean="0"/>
              <a:t> executives individually aided in the taking of her LI account &amp; online identity (as opposed to </a:t>
            </a:r>
            <a:r>
              <a:rPr lang="en-US" dirty="0" err="1" smtClean="0"/>
              <a:t>Edcomm</a:t>
            </a:r>
            <a:r>
              <a:rPr lang="en-US" dirty="0" smtClean="0"/>
              <a:t> as a single entity). Not same as conspiracy though.</a:t>
            </a:r>
          </a:p>
          <a:p>
            <a:pPr lvl="1">
              <a:spcAft>
                <a:spcPts val="600"/>
              </a:spcAft>
            </a:pPr>
            <a:r>
              <a:rPr lang="en-US" dirty="0"/>
              <a:t>D</a:t>
            </a:r>
            <a:r>
              <a:rPr lang="en-US" dirty="0" smtClean="0"/>
              <a:t>ifference </a:t>
            </a:r>
            <a:r>
              <a:rPr lang="en-US" dirty="0"/>
              <a:t>between conspiracy &amp; civil aiding &amp; </a:t>
            </a:r>
            <a:r>
              <a:rPr lang="en-US" dirty="0" smtClean="0"/>
              <a:t>abetting is that individuals acting together, as a unit, vs. acting separately.</a:t>
            </a:r>
          </a:p>
          <a:p>
            <a:pPr>
              <a:spcAft>
                <a:spcPts val="600"/>
              </a:spcAft>
            </a:pPr>
            <a:r>
              <a:rPr lang="en-US" dirty="0" smtClean="0"/>
              <a:t>Eagle needed to prove that the individually named defendants knew that what they were doing was wrong or illegal, &amp; that they would hurt Eagle.</a:t>
            </a:r>
          </a:p>
          <a:p>
            <a:pPr>
              <a:spcAft>
                <a:spcPts val="600"/>
              </a:spcAft>
            </a:pPr>
            <a:r>
              <a:rPr lang="en-US" dirty="0" smtClean="0"/>
              <a:t>Here’s why she lost: </a:t>
            </a:r>
            <a:r>
              <a:rPr lang="en-US" dirty="0"/>
              <a:t>S</a:t>
            </a:r>
            <a:r>
              <a:rPr lang="en-US" dirty="0" smtClean="0"/>
              <a:t>he couldn’t provide any evidence as to a single named defendant who aided &amp; abetted in the taking of her LI account &amp; online identity.  </a:t>
            </a:r>
            <a:endParaRPr lang="en-US" dirty="0"/>
          </a:p>
        </p:txBody>
      </p:sp>
    </p:spTree>
    <p:extLst>
      <p:ext uri="{BB962C8B-B14F-4D97-AF65-F5344CB8AC3E}">
        <p14:creationId xmlns:p14="http://schemas.microsoft.com/office/powerpoint/2010/main" val="415641224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609"/>
            <a:ext cx="8229600" cy="1124533"/>
          </a:xfrm>
        </p:spPr>
        <p:txBody>
          <a:bodyPr>
            <a:normAutofit fontScale="90000"/>
          </a:bodyPr>
          <a:lstStyle/>
          <a:p>
            <a:r>
              <a:rPr lang="en-US" dirty="0" smtClean="0"/>
              <a:t>The “Meaty” Part – Damages (</a:t>
            </a:r>
            <a:r>
              <a:rPr lang="en-US" dirty="0" err="1" smtClean="0"/>
              <a:t>Acutal</a:t>
            </a:r>
            <a:r>
              <a:rPr lang="en-US" dirty="0" smtClean="0"/>
              <a:t> Losses &amp; </a:t>
            </a:r>
            <a:r>
              <a:rPr lang="en-US" dirty="0" err="1" smtClean="0"/>
              <a:t>Punitives</a:t>
            </a:r>
            <a:r>
              <a:rPr lang="en-US" dirty="0" smtClean="0"/>
              <a:t>)</a:t>
            </a:r>
            <a:endParaRPr lang="en-US" dirty="0"/>
          </a:p>
        </p:txBody>
      </p:sp>
      <p:sp>
        <p:nvSpPr>
          <p:cNvPr id="3" name="Content Placeholder 2"/>
          <p:cNvSpPr>
            <a:spLocks noGrp="1"/>
          </p:cNvSpPr>
          <p:nvPr>
            <p:ph idx="1"/>
          </p:nvPr>
        </p:nvSpPr>
        <p:spPr>
          <a:xfrm>
            <a:off x="457200" y="1375900"/>
            <a:ext cx="8229600" cy="4934717"/>
          </a:xfrm>
        </p:spPr>
        <p:txBody>
          <a:bodyPr>
            <a:normAutofit fontScale="62500" lnSpcReduction="20000"/>
          </a:bodyPr>
          <a:lstStyle/>
          <a:p>
            <a:pPr>
              <a:spcAft>
                <a:spcPts val="1200"/>
              </a:spcAft>
            </a:pPr>
            <a:r>
              <a:rPr lang="en-US" dirty="0" smtClean="0"/>
              <a:t>Because Eagle succeeded on 3 of her state claims (unauthorized </a:t>
            </a:r>
            <a:r>
              <a:rPr lang="en-US" dirty="0"/>
              <a:t>u</a:t>
            </a:r>
            <a:r>
              <a:rPr lang="en-US" dirty="0" smtClean="0"/>
              <a:t>se of name; invasion of privacy by taking her identity; &amp; misappropriation of publicity), she’s entitled to monetary compensation for losses.</a:t>
            </a:r>
          </a:p>
          <a:p>
            <a:pPr>
              <a:spcAft>
                <a:spcPts val="1200"/>
              </a:spcAft>
            </a:pPr>
            <a:r>
              <a:rPr lang="en-US" dirty="0" smtClean="0"/>
              <a:t>Eagle needed to provide some credible evidence of actual lost business from </a:t>
            </a:r>
            <a:r>
              <a:rPr lang="en-US" dirty="0" err="1" smtClean="0"/>
              <a:t>Edcomm’s</a:t>
            </a:r>
            <a:r>
              <a:rPr lang="en-US" dirty="0" smtClean="0"/>
              <a:t> actions. The evidentiary standard is that there was some “fair degree of probability” that she would make money or gain some advantage because of an </a:t>
            </a:r>
            <a:r>
              <a:rPr lang="en-US" u="sng" dirty="0" smtClean="0"/>
              <a:t>alleged transaction</a:t>
            </a:r>
            <a:r>
              <a:rPr lang="en-US" dirty="0" smtClean="0"/>
              <a:t>. </a:t>
            </a:r>
          </a:p>
          <a:p>
            <a:pPr lvl="1">
              <a:spcAft>
                <a:spcPts val="1200"/>
              </a:spcAft>
            </a:pPr>
            <a:r>
              <a:rPr lang="en-US" dirty="0" smtClean="0"/>
              <a:t>She needed to provide some “reasonable” substantiation like reports, figures, communications, prospects, etc.  Eagle failed to do this. She provided overall sales figures &amp; oral testimony from her accountant. None of this equaled “reasonable certainty” of $ gain from her LI account or online identity.</a:t>
            </a:r>
          </a:p>
          <a:p>
            <a:pPr>
              <a:spcAft>
                <a:spcPts val="1200"/>
              </a:spcAft>
            </a:pPr>
            <a:r>
              <a:rPr lang="en-US" dirty="0" smtClean="0"/>
              <a:t>Punitive damages are awarded for “willful, wanton or reckless conduct.” Although </a:t>
            </a:r>
            <a:r>
              <a:rPr lang="en-US" dirty="0" err="1" smtClean="0"/>
              <a:t>Edcomm</a:t>
            </a:r>
            <a:r>
              <a:rPr lang="en-US" dirty="0" smtClean="0"/>
              <a:t> broke the law, it didn’t try to hurt Eagle. It only took something that it thought it owned as a result of buying out Eagle.</a:t>
            </a:r>
          </a:p>
          <a:p>
            <a:pPr>
              <a:spcAft>
                <a:spcPts val="1200"/>
              </a:spcAft>
            </a:pPr>
            <a:r>
              <a:rPr lang="en-US" dirty="0" smtClean="0"/>
              <a:t>SO, EVEN THOUGH EDCOMM BROKE THE LAW, EAGLE GOT BUPKIS </a:t>
            </a:r>
            <a:r>
              <a:rPr lang="en-US" sz="2500" dirty="0" smtClean="0"/>
              <a:t>(Unless you count her moral victories as something).</a:t>
            </a:r>
          </a:p>
        </p:txBody>
      </p:sp>
    </p:spTree>
    <p:extLst>
      <p:ext uri="{BB962C8B-B14F-4D97-AF65-F5344CB8AC3E}">
        <p14:creationId xmlns:p14="http://schemas.microsoft.com/office/powerpoint/2010/main" val="249935239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335" y="0"/>
            <a:ext cx="8611565" cy="1164224"/>
          </a:xfrm>
        </p:spPr>
        <p:txBody>
          <a:bodyPr>
            <a:normAutofit fontScale="90000"/>
          </a:bodyPr>
          <a:lstStyle/>
          <a:p>
            <a:r>
              <a:rPr lang="en-US" dirty="0" err="1" smtClean="0"/>
              <a:t>Edcomm</a:t>
            </a:r>
            <a:r>
              <a:rPr lang="en-US" dirty="0" smtClean="0"/>
              <a:t> Counterclaimed Against Eagle</a:t>
            </a:r>
            <a:br>
              <a:rPr lang="en-US" dirty="0" smtClean="0"/>
            </a:br>
            <a:r>
              <a:rPr lang="en-US" sz="3100" dirty="0" smtClean="0"/>
              <a:t>What the Heck, It’s Only $$$!</a:t>
            </a:r>
            <a:endParaRPr lang="en-US" sz="3100" dirty="0"/>
          </a:p>
        </p:txBody>
      </p:sp>
      <p:sp>
        <p:nvSpPr>
          <p:cNvPr id="3" name="Content Placeholder 2"/>
          <p:cNvSpPr>
            <a:spLocks noGrp="1"/>
          </p:cNvSpPr>
          <p:nvPr>
            <p:ph idx="1"/>
          </p:nvPr>
        </p:nvSpPr>
        <p:spPr>
          <a:xfrm>
            <a:off x="457200" y="1428819"/>
            <a:ext cx="8229600" cy="4881797"/>
          </a:xfrm>
        </p:spPr>
        <p:txBody>
          <a:bodyPr>
            <a:normAutofit fontScale="77500" lnSpcReduction="20000"/>
          </a:bodyPr>
          <a:lstStyle/>
          <a:p>
            <a:pPr>
              <a:spcAft>
                <a:spcPts val="600"/>
              </a:spcAft>
            </a:pPr>
            <a:r>
              <a:rPr lang="en-US" dirty="0" err="1" smtClean="0"/>
              <a:t>Edcomm</a:t>
            </a:r>
            <a:r>
              <a:rPr lang="en-US" dirty="0" smtClean="0"/>
              <a:t> made 2 counterclaims against Eagle, concerning her LI account. The court’s ruling is instructive for employers.</a:t>
            </a:r>
          </a:p>
          <a:p>
            <a:pPr>
              <a:spcAft>
                <a:spcPts val="600"/>
              </a:spcAft>
            </a:pPr>
            <a:r>
              <a:rPr lang="en-US" dirty="0" smtClean="0"/>
              <a:t>1</a:t>
            </a:r>
            <a:r>
              <a:rPr lang="en-US" baseline="30000" dirty="0" smtClean="0"/>
              <a:t>st</a:t>
            </a:r>
            <a:r>
              <a:rPr lang="en-US" dirty="0" smtClean="0"/>
              <a:t> counterclaim: Misappropriation.  </a:t>
            </a:r>
            <a:r>
              <a:rPr lang="en-US" dirty="0" err="1" smtClean="0"/>
              <a:t>Edcomm</a:t>
            </a:r>
            <a:r>
              <a:rPr lang="en-US" dirty="0" smtClean="0"/>
              <a:t> alleged that Eagle took </a:t>
            </a:r>
            <a:r>
              <a:rPr lang="en-US" dirty="0" err="1" smtClean="0"/>
              <a:t>Edcomm’s</a:t>
            </a:r>
            <a:r>
              <a:rPr lang="en-US" dirty="0" smtClean="0"/>
              <a:t> LI account as her own (this was after she got it back from </a:t>
            </a:r>
            <a:r>
              <a:rPr lang="en-US" dirty="0" err="1" smtClean="0"/>
              <a:t>Edcomm</a:t>
            </a:r>
            <a:r>
              <a:rPr lang="en-US" dirty="0" smtClean="0"/>
              <a:t>). </a:t>
            </a:r>
          </a:p>
          <a:p>
            <a:pPr>
              <a:spcAft>
                <a:spcPts val="600"/>
              </a:spcAft>
            </a:pPr>
            <a:r>
              <a:rPr lang="en-US" dirty="0" smtClean="0"/>
              <a:t>Court holds against </a:t>
            </a:r>
            <a:r>
              <a:rPr lang="en-US" dirty="0" err="1" smtClean="0"/>
              <a:t>Edcomm</a:t>
            </a:r>
            <a:r>
              <a:rPr lang="en-US" dirty="0" smtClean="0"/>
              <a:t>. It never had a written or express policy concerning LI. It encouraged individual employees to engage in LI, but it didn’t do anything to regulate that involvement. </a:t>
            </a:r>
          </a:p>
          <a:p>
            <a:pPr>
              <a:spcAft>
                <a:spcPts val="600"/>
              </a:spcAft>
            </a:pPr>
            <a:r>
              <a:rPr lang="en-US" dirty="0" smtClean="0"/>
              <a:t>Also, LI’s contract was originally between LI &amp; Eagle, not between LI &amp; </a:t>
            </a:r>
            <a:r>
              <a:rPr lang="en-US" dirty="0" err="1" smtClean="0"/>
              <a:t>Edcomm</a:t>
            </a:r>
            <a:r>
              <a:rPr lang="en-US" dirty="0" smtClean="0"/>
              <a:t>. In fact, </a:t>
            </a:r>
            <a:r>
              <a:rPr lang="en-US" dirty="0" err="1" smtClean="0"/>
              <a:t>Edcomm</a:t>
            </a:r>
            <a:r>
              <a:rPr lang="en-US" dirty="0" smtClean="0"/>
              <a:t> never had its own individual account, it just had the account started by Eagle.</a:t>
            </a:r>
          </a:p>
          <a:p>
            <a:endParaRPr lang="en-US" dirty="0"/>
          </a:p>
        </p:txBody>
      </p:sp>
    </p:spTree>
    <p:extLst>
      <p:ext uri="{BB962C8B-B14F-4D97-AF65-F5344CB8AC3E}">
        <p14:creationId xmlns:p14="http://schemas.microsoft.com/office/powerpoint/2010/main" val="191354629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37763"/>
          </a:xfrm>
        </p:spPr>
        <p:txBody>
          <a:bodyPr>
            <a:normAutofit fontScale="90000"/>
          </a:bodyPr>
          <a:lstStyle/>
          <a:p>
            <a:r>
              <a:rPr lang="en-US" dirty="0" err="1" smtClean="0"/>
              <a:t>Edcomm’s</a:t>
            </a:r>
            <a:r>
              <a:rPr lang="en-US" dirty="0" smtClean="0"/>
              <a:t> 2</a:t>
            </a:r>
            <a:r>
              <a:rPr lang="en-US" baseline="30000" dirty="0" smtClean="0"/>
              <a:t>nd</a:t>
            </a:r>
            <a:r>
              <a:rPr lang="en-US" dirty="0" smtClean="0"/>
              <a:t> Counterclaim: </a:t>
            </a:r>
            <a:br>
              <a:rPr lang="en-US" dirty="0" smtClean="0"/>
            </a:br>
            <a:r>
              <a:rPr lang="en-US" dirty="0" smtClean="0"/>
              <a:t>Unfair Competition</a:t>
            </a:r>
            <a:endParaRPr lang="en-US" dirty="0"/>
          </a:p>
        </p:txBody>
      </p:sp>
      <p:sp>
        <p:nvSpPr>
          <p:cNvPr id="3" name="Content Placeholder 2"/>
          <p:cNvSpPr>
            <a:spLocks noGrp="1"/>
          </p:cNvSpPr>
          <p:nvPr>
            <p:ph idx="1"/>
          </p:nvPr>
        </p:nvSpPr>
        <p:spPr>
          <a:xfrm>
            <a:off x="457200" y="1442049"/>
            <a:ext cx="8229600" cy="4855337"/>
          </a:xfrm>
        </p:spPr>
        <p:txBody>
          <a:bodyPr>
            <a:normAutofit/>
          </a:bodyPr>
          <a:lstStyle/>
          <a:p>
            <a:r>
              <a:rPr lang="en-US" dirty="0" err="1" smtClean="0"/>
              <a:t>Edcomm</a:t>
            </a:r>
            <a:r>
              <a:rPr lang="en-US" dirty="0" smtClean="0"/>
              <a:t> alleged that Eagle improperly took the content &amp; connections (links, profiles, info.) &amp; illegally used them to compete with </a:t>
            </a:r>
            <a:r>
              <a:rPr lang="en-US" dirty="0" err="1" smtClean="0"/>
              <a:t>Edcomm</a:t>
            </a:r>
            <a:r>
              <a:rPr lang="en-US" dirty="0" smtClean="0"/>
              <a:t>.</a:t>
            </a:r>
          </a:p>
          <a:p>
            <a:r>
              <a:rPr lang="en-US" dirty="0" smtClean="0"/>
              <a:t>Injury has to result from this alleged misconduct; i.e., the “misappropriation.”</a:t>
            </a:r>
          </a:p>
          <a:p>
            <a:r>
              <a:rPr lang="en-US" dirty="0" smtClean="0"/>
              <a:t>Since misappropriation not proved, &amp; </a:t>
            </a:r>
            <a:r>
              <a:rPr lang="en-US" dirty="0" err="1" smtClean="0"/>
              <a:t>Edcomm</a:t>
            </a:r>
            <a:r>
              <a:rPr lang="en-US" dirty="0" smtClean="0"/>
              <a:t> provided no independent evidence of injury of unfair competition, it loses.</a:t>
            </a:r>
          </a:p>
          <a:p>
            <a:endParaRPr lang="en-US" dirty="0"/>
          </a:p>
        </p:txBody>
      </p:sp>
    </p:spTree>
    <p:extLst>
      <p:ext uri="{BB962C8B-B14F-4D97-AF65-F5344CB8AC3E}">
        <p14:creationId xmlns:p14="http://schemas.microsoft.com/office/powerpoint/2010/main" val="130024002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49895"/>
          </a:xfrm>
        </p:spPr>
        <p:txBody>
          <a:bodyPr>
            <a:normAutofit fontScale="90000"/>
          </a:bodyPr>
          <a:lstStyle/>
          <a:p>
            <a:r>
              <a:rPr lang="en-US" dirty="0" smtClean="0"/>
              <a:t>Eagle v. </a:t>
            </a:r>
            <a:r>
              <a:rPr lang="en-US" dirty="0" err="1" smtClean="0"/>
              <a:t>Edcomm</a:t>
            </a:r>
            <a:r>
              <a:rPr lang="en-US" dirty="0" smtClean="0"/>
              <a:t> </a:t>
            </a:r>
            <a:r>
              <a:rPr lang="en-US" dirty="0"/>
              <a:t>— Lessons Learned </a:t>
            </a:r>
          </a:p>
        </p:txBody>
      </p:sp>
      <p:sp>
        <p:nvSpPr>
          <p:cNvPr id="3" name="Content Placeholder 2"/>
          <p:cNvSpPr>
            <a:spLocks noGrp="1"/>
          </p:cNvSpPr>
          <p:nvPr>
            <p:ph idx="1"/>
          </p:nvPr>
        </p:nvSpPr>
        <p:spPr>
          <a:xfrm>
            <a:off x="457200" y="1468508"/>
            <a:ext cx="8229600" cy="4657655"/>
          </a:xfrm>
        </p:spPr>
        <p:txBody>
          <a:bodyPr>
            <a:normAutofit fontScale="92500" lnSpcReduction="20000"/>
          </a:bodyPr>
          <a:lstStyle/>
          <a:p>
            <a:pPr>
              <a:spcAft>
                <a:spcPts val="600"/>
              </a:spcAft>
            </a:pPr>
            <a:r>
              <a:rPr lang="en-US" dirty="0" smtClean="0"/>
              <a:t>Remember, this is PA federal court, &amp; except for the federal CFAA &amp; Lanham Act allegations, PA state law applies. </a:t>
            </a:r>
          </a:p>
          <a:p>
            <a:pPr lvl="1">
              <a:spcAft>
                <a:spcPts val="600"/>
              </a:spcAft>
            </a:pPr>
            <a:r>
              <a:rPr lang="en-US" dirty="0" smtClean="0"/>
              <a:t>As far as I know, this is the only ruling on company ownership of social media account &amp; it’s very current.</a:t>
            </a:r>
          </a:p>
          <a:p>
            <a:pPr lvl="1">
              <a:spcAft>
                <a:spcPts val="600"/>
              </a:spcAft>
            </a:pPr>
            <a:r>
              <a:rPr lang="en-US" dirty="0" smtClean="0"/>
              <a:t>Also, these are very well written &amp; easy to read decisions. Kudos to Judge </a:t>
            </a:r>
            <a:r>
              <a:rPr lang="en-US" dirty="0" err="1" smtClean="0"/>
              <a:t>Buckwalter</a:t>
            </a:r>
            <a:r>
              <a:rPr lang="en-US" dirty="0" smtClean="0"/>
              <a:t>. </a:t>
            </a:r>
            <a:r>
              <a:rPr lang="en-US" sz="2200" dirty="0" smtClean="0"/>
              <a:t>Just wait until we get to the NLRB’s decisions &amp; advice</a:t>
            </a:r>
            <a:r>
              <a:rPr lang="en-US" sz="2400" dirty="0"/>
              <a:t>—</a:t>
            </a:r>
            <a:r>
              <a:rPr lang="en-US" sz="2200" dirty="0" err="1" smtClean="0"/>
              <a:t>oy</a:t>
            </a:r>
            <a:r>
              <a:rPr lang="en-US" sz="2200" dirty="0" smtClean="0"/>
              <a:t> </a:t>
            </a:r>
            <a:r>
              <a:rPr lang="en-US" sz="2200" dirty="0" err="1" smtClean="0"/>
              <a:t>vay</a:t>
            </a:r>
            <a:r>
              <a:rPr lang="en-US" sz="2200" dirty="0" smtClean="0"/>
              <a:t>!</a:t>
            </a:r>
            <a:r>
              <a:rPr lang="en-US" dirty="0" smtClean="0"/>
              <a:t>. </a:t>
            </a:r>
          </a:p>
          <a:p>
            <a:pPr>
              <a:spcAft>
                <a:spcPts val="600"/>
              </a:spcAft>
            </a:pPr>
            <a:r>
              <a:rPr lang="en-US" dirty="0" smtClean="0"/>
              <a:t>In order for a company to claim ownership of an employee’s social media account the company should do the following (in no particular order:</a:t>
            </a:r>
          </a:p>
        </p:txBody>
      </p:sp>
    </p:spTree>
    <p:extLst>
      <p:ext uri="{BB962C8B-B14F-4D97-AF65-F5344CB8AC3E}">
        <p14:creationId xmlns:p14="http://schemas.microsoft.com/office/powerpoint/2010/main" val="36005768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5838"/>
            <a:ext cx="8229600" cy="687950"/>
          </a:xfrm>
        </p:spPr>
        <p:txBody>
          <a:bodyPr>
            <a:normAutofit fontScale="90000"/>
          </a:bodyPr>
          <a:lstStyle/>
          <a:p>
            <a:r>
              <a:rPr lang="en-US" u="dbl" dirty="0" smtClean="0"/>
              <a:t>Companies Should</a:t>
            </a:r>
            <a:r>
              <a:rPr lang="en-US" dirty="0" smtClean="0"/>
              <a:t> </a:t>
            </a:r>
            <a:r>
              <a:rPr lang="en-US" sz="2800" dirty="0" smtClean="0"/>
              <a:t>Slide #1/2</a:t>
            </a:r>
            <a:endParaRPr lang="en-US" sz="2800" dirty="0"/>
          </a:p>
        </p:txBody>
      </p:sp>
      <p:sp>
        <p:nvSpPr>
          <p:cNvPr id="3" name="Content Placeholder 2"/>
          <p:cNvSpPr>
            <a:spLocks noGrp="1"/>
          </p:cNvSpPr>
          <p:nvPr>
            <p:ph idx="1"/>
          </p:nvPr>
        </p:nvSpPr>
        <p:spPr>
          <a:xfrm>
            <a:off x="457200" y="1124533"/>
            <a:ext cx="8229600" cy="5225773"/>
          </a:xfrm>
        </p:spPr>
        <p:txBody>
          <a:bodyPr>
            <a:normAutofit fontScale="70000" lnSpcReduction="20000"/>
          </a:bodyPr>
          <a:lstStyle/>
          <a:p>
            <a:pPr>
              <a:spcAft>
                <a:spcPts val="1200"/>
              </a:spcAft>
            </a:pPr>
            <a:r>
              <a:rPr lang="en-US" dirty="0" smtClean="0"/>
              <a:t>Have a written or express (I.e., a commonly known even though not in necessarily writing) social media policy. This could be a broad policy concerning all media communications (print, radio, etc.).</a:t>
            </a:r>
          </a:p>
          <a:p>
            <a:r>
              <a:rPr lang="en-US" dirty="0"/>
              <a:t>A</a:t>
            </a:r>
            <a:r>
              <a:rPr lang="en-US" dirty="0" smtClean="0"/>
              <a:t> company should clearly delineate the “W’s.” The who, when, why, what – who speaks, when they speak, why they’re the chosen ones &amp; what they can say.</a:t>
            </a:r>
          </a:p>
          <a:p>
            <a:pPr lvl="1">
              <a:spcAft>
                <a:spcPts val="1200"/>
              </a:spcAft>
            </a:pPr>
            <a:r>
              <a:rPr lang="en-US" dirty="0"/>
              <a:t>B</a:t>
            </a:r>
            <a:r>
              <a:rPr lang="en-US" dirty="0" smtClean="0"/>
              <a:t>ut as we’ll soon discuss, the NLRB has stepped into the “who, when, why &amp; what” issue. So, it’s not a simple task to “clearly delineate” the W’s. </a:t>
            </a:r>
            <a:r>
              <a:rPr lang="en-US" sz="2300" dirty="0" smtClean="0"/>
              <a:t>Shame on the NLRB for confusing everyone! </a:t>
            </a:r>
            <a:r>
              <a:rPr lang="en-US" dirty="0" smtClean="0">
                <a:solidFill>
                  <a:srgbClr val="FF0000"/>
                </a:solidFill>
                <a:effectLst>
                  <a:glow rad="228600">
                    <a:schemeClr val="accent3">
                      <a:satMod val="175000"/>
                      <a:alpha val="40000"/>
                    </a:schemeClr>
                  </a:glow>
                </a:effectLst>
                <a:sym typeface="Wingdings"/>
              </a:rPr>
              <a:t></a:t>
            </a:r>
          </a:p>
          <a:p>
            <a:pPr>
              <a:spcAft>
                <a:spcPts val="1200"/>
              </a:spcAft>
            </a:pPr>
            <a:r>
              <a:rPr lang="en-US" dirty="0" smtClean="0"/>
              <a:t>Consistently, review &amp; monitor the policy for compliance &amp; currency. As with </a:t>
            </a:r>
            <a:r>
              <a:rPr lang="en-US" dirty="0"/>
              <a:t>any </a:t>
            </a:r>
            <a:r>
              <a:rPr lang="en-US" dirty="0" smtClean="0"/>
              <a:t>employment</a:t>
            </a:r>
            <a:r>
              <a:rPr lang="en-US" dirty="0"/>
              <a:t> </a:t>
            </a:r>
            <a:r>
              <a:rPr lang="en-US" dirty="0" smtClean="0"/>
              <a:t>related policy</a:t>
            </a:r>
            <a:r>
              <a:rPr lang="en-US" dirty="0"/>
              <a:t>, the longer it exists without review, compliance or enforcement, the less credible it is </a:t>
            </a:r>
            <a:r>
              <a:rPr lang="en-US" dirty="0" smtClean="0"/>
              <a:t>— so sayeth the courts, arbitrators, agencies, etc.</a:t>
            </a:r>
            <a:endParaRPr lang="en-US" dirty="0"/>
          </a:p>
          <a:p>
            <a:endParaRPr lang="en-US" dirty="0"/>
          </a:p>
        </p:txBody>
      </p:sp>
    </p:spTree>
    <p:extLst>
      <p:ext uri="{BB962C8B-B14F-4D97-AF65-F5344CB8AC3E}">
        <p14:creationId xmlns:p14="http://schemas.microsoft.com/office/powerpoint/2010/main" val="315330013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5528"/>
            <a:ext cx="8229600" cy="767329"/>
          </a:xfrm>
        </p:spPr>
        <p:txBody>
          <a:bodyPr/>
          <a:lstStyle/>
          <a:p>
            <a:r>
              <a:rPr lang="en-US" u="dbl" dirty="0"/>
              <a:t>Companies Should</a:t>
            </a:r>
            <a:r>
              <a:rPr lang="en-US" dirty="0"/>
              <a:t> </a:t>
            </a:r>
            <a:r>
              <a:rPr lang="en-US" sz="2800" dirty="0"/>
              <a:t>Slide </a:t>
            </a:r>
            <a:r>
              <a:rPr lang="en-US" sz="2800" dirty="0" smtClean="0"/>
              <a:t>#2/</a:t>
            </a:r>
            <a:r>
              <a:rPr lang="en-US" sz="2800" dirty="0"/>
              <a:t>2</a:t>
            </a:r>
            <a:endParaRPr lang="en-US" dirty="0"/>
          </a:p>
        </p:txBody>
      </p:sp>
      <p:sp>
        <p:nvSpPr>
          <p:cNvPr id="3" name="Content Placeholder 2"/>
          <p:cNvSpPr>
            <a:spLocks noGrp="1"/>
          </p:cNvSpPr>
          <p:nvPr>
            <p:ph idx="1"/>
          </p:nvPr>
        </p:nvSpPr>
        <p:spPr>
          <a:xfrm>
            <a:off x="457200" y="1415590"/>
            <a:ext cx="8229600" cy="4710574"/>
          </a:xfrm>
        </p:spPr>
        <p:txBody>
          <a:bodyPr>
            <a:normAutofit lnSpcReduction="10000"/>
          </a:bodyPr>
          <a:lstStyle/>
          <a:p>
            <a:pPr>
              <a:spcAft>
                <a:spcPts val="600"/>
              </a:spcAft>
            </a:pPr>
            <a:r>
              <a:rPr lang="en-US" dirty="0" smtClean="0"/>
              <a:t>Consistently monitor its social media presence. That is, don’t just create accounts or encourage employees to engage, then let it slide. Stay involved. Monitor communications, update policy as needed, or if necessary, hire a 3</a:t>
            </a:r>
            <a:r>
              <a:rPr lang="en-US" baseline="30000" dirty="0" smtClean="0"/>
              <a:t>rd</a:t>
            </a:r>
            <a:r>
              <a:rPr lang="en-US" dirty="0" smtClean="0"/>
              <a:t> party to do it for you. Show that you care &amp; that this means something to you.</a:t>
            </a:r>
          </a:p>
          <a:p>
            <a:pPr>
              <a:spcAft>
                <a:spcPts val="600"/>
              </a:spcAft>
            </a:pPr>
            <a:r>
              <a:rPr lang="en-US" dirty="0" smtClean="0"/>
              <a:t>If you want to prove ownership in court, then act/behave like an owner from inception onward.  </a:t>
            </a:r>
            <a:endParaRPr lang="en-US" dirty="0"/>
          </a:p>
        </p:txBody>
      </p:sp>
    </p:spTree>
    <p:extLst>
      <p:ext uri="{BB962C8B-B14F-4D97-AF65-F5344CB8AC3E}">
        <p14:creationId xmlns:p14="http://schemas.microsoft.com/office/powerpoint/2010/main" val="49346606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02359"/>
          </a:xfrm>
        </p:spPr>
        <p:txBody>
          <a:bodyPr>
            <a:normAutofit fontScale="90000"/>
          </a:bodyPr>
          <a:lstStyle/>
          <a:p>
            <a:r>
              <a:rPr lang="en-US" sz="3200" dirty="0" smtClean="0"/>
              <a:t>Another Court Case: New York State Reinstates Teacher Who Made Inappropriate Remarks About Students (I.e., Conduct)</a:t>
            </a:r>
            <a:endParaRPr lang="en-US" sz="3200" dirty="0"/>
          </a:p>
        </p:txBody>
      </p:sp>
      <p:sp>
        <p:nvSpPr>
          <p:cNvPr id="3" name="Content Placeholder 2"/>
          <p:cNvSpPr>
            <a:spLocks noGrp="1"/>
          </p:cNvSpPr>
          <p:nvPr>
            <p:ph idx="1"/>
          </p:nvPr>
        </p:nvSpPr>
        <p:spPr>
          <a:xfrm>
            <a:off x="457200" y="1706039"/>
            <a:ext cx="8229600" cy="4525963"/>
          </a:xfrm>
        </p:spPr>
        <p:txBody>
          <a:bodyPr>
            <a:normAutofit/>
          </a:bodyPr>
          <a:lstStyle/>
          <a:p>
            <a:r>
              <a:rPr lang="en-US" sz="2600" dirty="0" smtClean="0"/>
              <a:t>In June 2010, teacher posted on Facebook that her students were “devil spawn,” &amp; that she wanted them to die of drowning. She was fired. </a:t>
            </a:r>
            <a:r>
              <a:rPr lang="en-US" sz="2000" dirty="0" smtClean="0"/>
              <a:t>This is </a:t>
            </a:r>
            <a:r>
              <a:rPr lang="en-US" sz="2000" dirty="0" err="1" smtClean="0"/>
              <a:t>Rubino</a:t>
            </a:r>
            <a:r>
              <a:rPr lang="en-US" sz="2000" dirty="0" smtClean="0"/>
              <a:t> (handout)</a:t>
            </a:r>
            <a:r>
              <a:rPr lang="en-US" sz="2600" dirty="0" smtClean="0"/>
              <a:t>.</a:t>
            </a:r>
          </a:p>
          <a:p>
            <a:r>
              <a:rPr lang="en-US" sz="2600" dirty="0" smtClean="0"/>
              <a:t>In May, 2013, court ordered her re-hiring because she had a 15-year career with no prior disciplinary action. Also, this was an isolated incident, she was venting about her frustrations with her students, the comments were on her “private” FB page &amp; deleted after 3 days, &amp; prior to that, none of her students or their parents had seen the comments. </a:t>
            </a:r>
            <a:r>
              <a:rPr lang="en-US" sz="2000" dirty="0" smtClean="0"/>
              <a:t>Note: Her remarks became public after someone told her principal about them (why would anyone do such a thing?). </a:t>
            </a:r>
            <a:endParaRPr lang="en-US" sz="2000" dirty="0"/>
          </a:p>
        </p:txBody>
      </p:sp>
    </p:spTree>
    <p:extLst>
      <p:ext uri="{BB962C8B-B14F-4D97-AF65-F5344CB8AC3E}">
        <p14:creationId xmlns:p14="http://schemas.microsoft.com/office/powerpoint/2010/main" val="39757980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Format</a:t>
            </a:r>
            <a:endParaRPr lang="en-US" dirty="0"/>
          </a:p>
        </p:txBody>
      </p:sp>
      <p:sp>
        <p:nvSpPr>
          <p:cNvPr id="3" name="Content Placeholder 2"/>
          <p:cNvSpPr>
            <a:spLocks noGrp="1"/>
          </p:cNvSpPr>
          <p:nvPr>
            <p:ph idx="1"/>
          </p:nvPr>
        </p:nvSpPr>
        <p:spPr>
          <a:xfrm>
            <a:off x="457200" y="1706645"/>
            <a:ext cx="8229600" cy="4419518"/>
          </a:xfrm>
        </p:spPr>
        <p:txBody>
          <a:bodyPr>
            <a:normAutofit/>
          </a:bodyPr>
          <a:lstStyle/>
          <a:p>
            <a:r>
              <a:rPr lang="en-US" dirty="0" smtClean="0"/>
              <a:t>Although this is a PowerPoint formatted presentation &amp; I’m lecturing, </a:t>
            </a:r>
            <a:r>
              <a:rPr lang="en-US" b="1" dirty="0" smtClean="0">
                <a:effectLst>
                  <a:glow rad="139700">
                    <a:schemeClr val="accent4">
                      <a:satMod val="175000"/>
                      <a:alpha val="40000"/>
                    </a:schemeClr>
                  </a:glow>
                </a:effectLst>
              </a:rPr>
              <a:t>PLEASE</a:t>
            </a:r>
            <a:r>
              <a:rPr lang="en-US" dirty="0" smtClean="0"/>
              <a:t> don’t hesitate to ask questions at any time. It’s okay, I’m flexible. </a:t>
            </a:r>
          </a:p>
          <a:p>
            <a:pPr marL="0" indent="0">
              <a:buNone/>
            </a:pPr>
            <a:r>
              <a:rPr lang="en-US" dirty="0" smtClean="0"/>
              <a:t> </a:t>
            </a:r>
          </a:p>
          <a:p>
            <a:r>
              <a:rPr lang="en-US" dirty="0" smtClean="0"/>
              <a:t>I tend to talk quickly. So, if you want me to repeat something, just ask me to.</a:t>
            </a:r>
            <a:endParaRPr lang="en-US" dirty="0"/>
          </a:p>
        </p:txBody>
      </p:sp>
    </p:spTree>
    <p:extLst>
      <p:ext uri="{BB962C8B-B14F-4D97-AF65-F5344CB8AC3E}">
        <p14:creationId xmlns:p14="http://schemas.microsoft.com/office/powerpoint/2010/main" val="396071767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0682"/>
          </a:xfrm>
        </p:spPr>
        <p:txBody>
          <a:bodyPr>
            <a:normAutofit fontScale="90000"/>
          </a:bodyPr>
          <a:lstStyle/>
          <a:p>
            <a:r>
              <a:rPr lang="en-US" sz="3200" dirty="0" smtClean="0"/>
              <a:t>Switching Gears: The NLRB &amp; Content</a:t>
            </a:r>
            <a:r>
              <a:rPr lang="en-US" sz="3200" dirty="0"/>
              <a:t>—</a:t>
            </a:r>
            <a:r>
              <a:rPr lang="en-US" sz="3200" dirty="0" smtClean="0"/>
              <a:t>What Can Be Said &amp; By Whom. </a:t>
            </a:r>
            <a:r>
              <a:rPr lang="en-US" sz="3200" i="1" dirty="0" smtClean="0"/>
              <a:t>But 1</a:t>
            </a:r>
            <a:r>
              <a:rPr lang="en-US" sz="3200" i="1" baseline="30000" dirty="0" smtClean="0"/>
              <a:t>st</a:t>
            </a:r>
            <a:r>
              <a:rPr lang="en-US" sz="3200" i="1" dirty="0" smtClean="0"/>
              <a:t> Some Context </a:t>
            </a:r>
            <a:r>
              <a:rPr lang="en-US" sz="2200" dirty="0" smtClean="0"/>
              <a:t>Slide #1/2</a:t>
            </a:r>
            <a:endParaRPr lang="en-US" sz="2200" dirty="0"/>
          </a:p>
        </p:txBody>
      </p:sp>
      <p:sp>
        <p:nvSpPr>
          <p:cNvPr id="3" name="Content Placeholder 2"/>
          <p:cNvSpPr>
            <a:spLocks noGrp="1"/>
          </p:cNvSpPr>
          <p:nvPr>
            <p:ph idx="1"/>
          </p:nvPr>
        </p:nvSpPr>
        <p:spPr/>
        <p:txBody>
          <a:bodyPr>
            <a:normAutofit fontScale="85000" lnSpcReduction="10000"/>
          </a:bodyPr>
          <a:lstStyle/>
          <a:p>
            <a:pPr>
              <a:spcAft>
                <a:spcPts val="600"/>
              </a:spcAft>
            </a:pPr>
            <a:r>
              <a:rPr lang="en-US" dirty="0" smtClean="0"/>
              <a:t>The National Labor Relations Board (NLRB) was created in 1935 per the National Labor Relations Act (NLRA). </a:t>
            </a:r>
          </a:p>
          <a:p>
            <a:pPr>
              <a:spcAft>
                <a:spcPts val="600"/>
              </a:spcAft>
            </a:pPr>
            <a:r>
              <a:rPr lang="en-US" dirty="0" smtClean="0"/>
              <a:t>It’s purpose is to promote democracy in the workplace &amp; employees’ right to collectively organize. Anything that relates to the wages, hours or conditions of employment is subject to the Act (almost anything).</a:t>
            </a:r>
            <a:endParaRPr lang="en-US" dirty="0"/>
          </a:p>
          <a:p>
            <a:pPr>
              <a:spcAft>
                <a:spcPts val="600"/>
              </a:spcAft>
            </a:pPr>
            <a:r>
              <a:rPr lang="en-US" dirty="0" smtClean="0"/>
              <a:t>The last substantive change to the NLRA was in 1959. That’s 5 years before the Civil Rights Act of 1964. </a:t>
            </a:r>
          </a:p>
          <a:p>
            <a:pPr>
              <a:spcAft>
                <a:spcPts val="600"/>
              </a:spcAft>
            </a:pPr>
            <a:r>
              <a:rPr lang="en-US" dirty="0" smtClean="0"/>
              <a:t>Since 1964, there have been many more federal, state &amp; local workplace protection laws passed.</a:t>
            </a:r>
            <a:endParaRPr lang="en-US" dirty="0"/>
          </a:p>
        </p:txBody>
      </p:sp>
    </p:spTree>
    <p:extLst>
      <p:ext uri="{BB962C8B-B14F-4D97-AF65-F5344CB8AC3E}">
        <p14:creationId xmlns:p14="http://schemas.microsoft.com/office/powerpoint/2010/main" val="348458299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76355"/>
          </a:xfrm>
        </p:spPr>
        <p:txBody>
          <a:bodyPr/>
          <a:lstStyle/>
          <a:p>
            <a:r>
              <a:rPr lang="en-US" dirty="0" smtClean="0"/>
              <a:t>NLRB Context </a:t>
            </a:r>
            <a:r>
              <a:rPr lang="en-US" dirty="0"/>
              <a:t>Continued </a:t>
            </a:r>
            <a:r>
              <a:rPr lang="en-US" sz="2000" dirty="0"/>
              <a:t>Slide </a:t>
            </a:r>
            <a:r>
              <a:rPr lang="en-US" sz="2000" dirty="0" smtClean="0"/>
              <a:t>#2/</a:t>
            </a:r>
            <a:r>
              <a:rPr lang="en-US" sz="2000" dirty="0"/>
              <a:t>2</a:t>
            </a:r>
          </a:p>
        </p:txBody>
      </p:sp>
      <p:sp>
        <p:nvSpPr>
          <p:cNvPr id="3" name="Content Placeholder 2"/>
          <p:cNvSpPr>
            <a:spLocks noGrp="1"/>
          </p:cNvSpPr>
          <p:nvPr>
            <p:ph idx="1"/>
          </p:nvPr>
        </p:nvSpPr>
        <p:spPr>
          <a:xfrm>
            <a:off x="457200" y="1417638"/>
            <a:ext cx="8229600" cy="4853289"/>
          </a:xfrm>
        </p:spPr>
        <p:txBody>
          <a:bodyPr>
            <a:normAutofit fontScale="85000" lnSpcReduction="20000"/>
          </a:bodyPr>
          <a:lstStyle/>
          <a:p>
            <a:pPr>
              <a:spcAft>
                <a:spcPts val="600"/>
              </a:spcAft>
            </a:pPr>
            <a:r>
              <a:rPr lang="en-US" dirty="0" smtClean="0"/>
              <a:t>Since 1964, because of so many changes in our workplace laws, &amp; for other reasons, labor union organizing has sharply declined in our private sector (around 7% of our private sector workforce; around 11% overall). </a:t>
            </a:r>
          </a:p>
          <a:p>
            <a:pPr>
              <a:spcAft>
                <a:spcPts val="600"/>
              </a:spcAft>
            </a:pPr>
            <a:r>
              <a:rPr lang="en-US" dirty="0" smtClean="0"/>
              <a:t>The NLRA/NLRB is increasingly seen as an obsolete relic of a bygone “industrial age.”</a:t>
            </a:r>
          </a:p>
          <a:p>
            <a:pPr>
              <a:spcAft>
                <a:spcPts val="600"/>
              </a:spcAft>
            </a:pPr>
            <a:r>
              <a:rPr lang="en-US" dirty="0" smtClean="0"/>
              <a:t>Consequently, the NLRB is looking for ways to stay relevant &amp; to avoid being shut down.  </a:t>
            </a:r>
          </a:p>
          <a:p>
            <a:pPr>
              <a:spcAft>
                <a:spcPts val="600"/>
              </a:spcAft>
            </a:pPr>
            <a:r>
              <a:rPr lang="en-US" dirty="0" smtClean="0"/>
              <a:t>The NLRB employs about 1,100 people nationwide.</a:t>
            </a:r>
          </a:p>
          <a:p>
            <a:pPr>
              <a:spcAft>
                <a:spcPts val="600"/>
              </a:spcAft>
            </a:pPr>
            <a:r>
              <a:rPr lang="en-US" dirty="0" smtClean="0"/>
              <a:t>The NLRA doesn’t apply to managers/supervisors; it only applies to employees.</a:t>
            </a:r>
            <a:endParaRPr lang="en-US" dirty="0"/>
          </a:p>
        </p:txBody>
      </p:sp>
    </p:spTree>
    <p:extLst>
      <p:ext uri="{BB962C8B-B14F-4D97-AF65-F5344CB8AC3E}">
        <p14:creationId xmlns:p14="http://schemas.microsoft.com/office/powerpoint/2010/main" val="196258026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Is The NLRA/B the Maytag Repairmen of U.S. Labor Policy? Is it Time to Retire the NLRA/B?</a:t>
            </a:r>
            <a:endParaRPr lang="en-US" sz="3200" dirty="0"/>
          </a:p>
        </p:txBody>
      </p:sp>
      <p:pic>
        <p:nvPicPr>
          <p:cNvPr id="4" name="Content Placeholder 3" descr="CaseMaytag.gif"/>
          <p:cNvPicPr>
            <a:picLocks noGrp="1" noChangeAspect="1"/>
          </p:cNvPicPr>
          <p:nvPr>
            <p:ph idx="1"/>
          </p:nvPr>
        </p:nvPicPr>
        <p:blipFill>
          <a:blip r:embed="rId2">
            <a:extLst>
              <a:ext uri="{28A0092B-C50C-407E-A947-70E740481C1C}">
                <a14:useLocalDpi xmlns:a14="http://schemas.microsoft.com/office/drawing/2010/main" val="0"/>
              </a:ext>
            </a:extLst>
          </a:blip>
          <a:srcRect l="-13525" r="-13525"/>
          <a:stretch>
            <a:fillRect/>
          </a:stretch>
        </p:blipFill>
        <p:spPr>
          <a:xfrm>
            <a:off x="2222338" y="1708693"/>
            <a:ext cx="6921662" cy="4164368"/>
          </a:xfrm>
        </p:spPr>
      </p:pic>
      <p:pic>
        <p:nvPicPr>
          <p:cNvPr id="3" name="Picture 2"/>
          <p:cNvPicPr>
            <a:picLocks noChangeAspect="1"/>
          </p:cNvPicPr>
          <p:nvPr/>
        </p:nvPicPr>
        <p:blipFill>
          <a:blip r:embed="rId3"/>
          <a:stretch>
            <a:fillRect/>
          </a:stretch>
        </p:blipFill>
        <p:spPr>
          <a:xfrm>
            <a:off x="457200" y="2330493"/>
            <a:ext cx="2400093" cy="3187700"/>
          </a:xfrm>
          <a:prstGeom prst="rect">
            <a:avLst/>
          </a:prstGeom>
        </p:spPr>
      </p:pic>
    </p:spTree>
    <p:extLst>
      <p:ext uri="{BB962C8B-B14F-4D97-AF65-F5344CB8AC3E}">
        <p14:creationId xmlns:p14="http://schemas.microsoft.com/office/powerpoint/2010/main" val="12906354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Or </a:t>
            </a:r>
            <a:r>
              <a:rPr lang="en-US" sz="3200" dirty="0"/>
              <a:t>i</a:t>
            </a:r>
            <a:r>
              <a:rPr lang="en-US" sz="3200" dirty="0" smtClean="0"/>
              <a:t>s the NLRB Entrepreneurial, Innovative &amp; Adaptive? Is it the Steve Jobs of Government?</a:t>
            </a:r>
            <a:endParaRPr lang="en-US" sz="3200" dirty="0"/>
          </a:p>
        </p:txBody>
      </p:sp>
      <p:sp>
        <p:nvSpPr>
          <p:cNvPr id="3" name="Content Placeholder 2"/>
          <p:cNvSpPr>
            <a:spLocks noGrp="1"/>
          </p:cNvSpPr>
          <p:nvPr>
            <p:ph idx="1"/>
          </p:nvPr>
        </p:nvSpPr>
        <p:spPr>
          <a:xfrm>
            <a:off x="457200" y="2460137"/>
            <a:ext cx="8229600" cy="3876939"/>
          </a:xfrm>
        </p:spPr>
        <p:txBody>
          <a:bodyPr numCol="2" spcCol="274320">
            <a:noAutofit/>
          </a:bodyPr>
          <a:lstStyle/>
          <a:p>
            <a:endParaRPr lang="en-US" sz="1800" dirty="0" smtClean="0"/>
          </a:p>
          <a:p>
            <a:endParaRPr lang="en-US" sz="1800" dirty="0" smtClean="0"/>
          </a:p>
          <a:p>
            <a:endParaRPr lang="en-US" sz="1800" dirty="0" smtClean="0"/>
          </a:p>
          <a:p>
            <a:pPr marL="0" indent="0">
              <a:buNone/>
            </a:pPr>
            <a:endParaRPr lang="en-US" sz="1800" dirty="0" smtClean="0"/>
          </a:p>
          <a:p>
            <a:endParaRPr lang="en-US" sz="1800" dirty="0" smtClean="0"/>
          </a:p>
          <a:p>
            <a:r>
              <a:rPr lang="en-US" sz="1800" dirty="0" smtClean="0"/>
              <a:t>Recognizing that unions are in decline, around 2009, the NLRB began to apply the collective actions aspects of the NLRA TO ALL WORKPLACE COMMUNICATIONS IN ALL INDUSTRIES REGARDLESS OF THEIR NON-UNION OR UNION STATUS.</a:t>
            </a:r>
          </a:p>
          <a:p>
            <a:r>
              <a:rPr lang="en-US" sz="1800" dirty="0" smtClean="0"/>
              <a:t>Through a series of cases &amp; guidance, the Board has picked apart companies social media policies to ensure compliance with the Act. Some of those are handouts.</a:t>
            </a:r>
          </a:p>
          <a:p>
            <a:r>
              <a:rPr lang="en-US" sz="1800" dirty="0" smtClean="0"/>
              <a:t>Some of the companies &amp; industries that have been hit with NLRB litigation over social media include Costco, Target &amp; GM, small healthcare companies, individual schools, not-for-profit social services organizations, a dermatology clinic &amp; a newspaper.</a:t>
            </a:r>
          </a:p>
        </p:txBody>
      </p:sp>
      <p:pic>
        <p:nvPicPr>
          <p:cNvPr id="4" name="Picture 3"/>
          <p:cNvPicPr>
            <a:picLocks noChangeAspect="1"/>
          </p:cNvPicPr>
          <p:nvPr/>
        </p:nvPicPr>
        <p:blipFill>
          <a:blip r:embed="rId2"/>
          <a:stretch>
            <a:fillRect/>
          </a:stretch>
        </p:blipFill>
        <p:spPr>
          <a:xfrm>
            <a:off x="1220900" y="2004734"/>
            <a:ext cx="2888558" cy="1810434"/>
          </a:xfrm>
          <a:prstGeom prst="rect">
            <a:avLst/>
          </a:prstGeom>
        </p:spPr>
      </p:pic>
    </p:spTree>
    <p:extLst>
      <p:ext uri="{BB962C8B-B14F-4D97-AF65-F5344CB8AC3E}">
        <p14:creationId xmlns:p14="http://schemas.microsoft.com/office/powerpoint/2010/main" val="42832742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340"/>
            <a:ext cx="8229600" cy="757287"/>
          </a:xfrm>
        </p:spPr>
        <p:txBody>
          <a:bodyPr>
            <a:normAutofit fontScale="90000"/>
          </a:bodyPr>
          <a:lstStyle/>
          <a:p>
            <a:r>
              <a:rPr lang="en-US" dirty="0" smtClean="0"/>
              <a:t>NLRB Guidance on Social Media </a:t>
            </a:r>
            <a:r>
              <a:rPr lang="en-US" sz="2700" dirty="0" smtClean="0"/>
              <a:t>Slide #1/3</a:t>
            </a:r>
            <a:endParaRPr lang="en-US" sz="2700" dirty="0"/>
          </a:p>
        </p:txBody>
      </p:sp>
      <p:sp>
        <p:nvSpPr>
          <p:cNvPr id="3" name="Content Placeholder 2"/>
          <p:cNvSpPr>
            <a:spLocks noGrp="1"/>
          </p:cNvSpPr>
          <p:nvPr>
            <p:ph idx="1"/>
          </p:nvPr>
        </p:nvSpPr>
        <p:spPr>
          <a:xfrm>
            <a:off x="457200" y="1098074"/>
            <a:ext cx="8229600" cy="5199313"/>
          </a:xfrm>
        </p:spPr>
        <p:txBody>
          <a:bodyPr>
            <a:normAutofit fontScale="85000" lnSpcReduction="20000"/>
          </a:bodyPr>
          <a:lstStyle/>
          <a:p>
            <a:pPr>
              <a:spcAft>
                <a:spcPts val="600"/>
              </a:spcAft>
            </a:pPr>
            <a:r>
              <a:rPr lang="en-US" dirty="0" smtClean="0"/>
              <a:t>Its 3</a:t>
            </a:r>
            <a:r>
              <a:rPr lang="en-US" baseline="30000" dirty="0" smtClean="0"/>
              <a:t>rd</a:t>
            </a:r>
            <a:r>
              <a:rPr lang="en-US" dirty="0" smtClean="0"/>
              <a:t> published guidance </a:t>
            </a:r>
            <a:r>
              <a:rPr lang="en-US" dirty="0"/>
              <a:t>was issued on 5/30/</a:t>
            </a:r>
            <a:r>
              <a:rPr lang="en-US" dirty="0" smtClean="0"/>
              <a:t>12. </a:t>
            </a:r>
            <a:r>
              <a:rPr lang="en-US" dirty="0"/>
              <a:t>I</a:t>
            </a:r>
            <a:r>
              <a:rPr lang="en-US" dirty="0" smtClean="0"/>
              <a:t>t’s </a:t>
            </a:r>
            <a:r>
              <a:rPr lang="en-US" dirty="0"/>
              <a:t>a long (24 pages</a:t>
            </a:r>
            <a:r>
              <a:rPr lang="en-US" dirty="0" smtClean="0"/>
              <a:t>)</a:t>
            </a:r>
            <a:r>
              <a:rPr lang="en-US" dirty="0"/>
              <a:t> </a:t>
            </a:r>
            <a:r>
              <a:rPr lang="en-US" dirty="0" smtClean="0"/>
              <a:t>inconsistent </a:t>
            </a:r>
            <a:r>
              <a:rPr lang="en-US" dirty="0"/>
              <a:t>slog through its views on social media policy &amp; practices</a:t>
            </a:r>
            <a:r>
              <a:rPr lang="en-US" dirty="0" smtClean="0"/>
              <a:t>. The first 2 weren’t any easier to understand either. </a:t>
            </a:r>
          </a:p>
          <a:p>
            <a:pPr>
              <a:spcAft>
                <a:spcPts val="600"/>
              </a:spcAft>
            </a:pPr>
            <a:r>
              <a:rPr lang="en-US" dirty="0" smtClean="0"/>
              <a:t>Unfortunately, the NLRB’s opinions are equally inconsistent &amp; difficult to apply to many workplace situations. Ironically, they issued the guidance in order to </a:t>
            </a:r>
            <a:r>
              <a:rPr lang="en-US" i="1" dirty="0" smtClean="0"/>
              <a:t>help</a:t>
            </a:r>
            <a:r>
              <a:rPr lang="en-US" dirty="0" smtClean="0"/>
              <a:t> businesses understand their opinions in a larger context.</a:t>
            </a:r>
          </a:p>
          <a:p>
            <a:pPr>
              <a:spcAft>
                <a:spcPts val="600"/>
              </a:spcAft>
            </a:pPr>
            <a:r>
              <a:rPr lang="en-US" dirty="0" smtClean="0"/>
              <a:t>Their guidance &amp; decisions contain </a:t>
            </a:r>
            <a:r>
              <a:rPr lang="en-US" dirty="0"/>
              <a:t>l</a:t>
            </a:r>
            <a:r>
              <a:rPr lang="en-US" dirty="0" smtClean="0"/>
              <a:t>ots of bureaucratic double talk &amp; jargon.</a:t>
            </a:r>
            <a:endParaRPr lang="en-US" dirty="0"/>
          </a:p>
          <a:p>
            <a:pPr>
              <a:spcAft>
                <a:spcPts val="600"/>
              </a:spcAft>
            </a:pPr>
            <a:r>
              <a:rPr lang="en-US" dirty="0" smtClean="0"/>
              <a:t>It appears that the NLRB has succeeded in staving off obsolescence by confusing &amp; confounding anyone who tries to make sense of its opinions &amp; guidance.</a:t>
            </a:r>
          </a:p>
        </p:txBody>
      </p:sp>
    </p:spTree>
    <p:extLst>
      <p:ext uri="{BB962C8B-B14F-4D97-AF65-F5344CB8AC3E}">
        <p14:creationId xmlns:p14="http://schemas.microsoft.com/office/powerpoint/2010/main" val="289744989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611"/>
            <a:ext cx="8229600" cy="701178"/>
          </a:xfrm>
        </p:spPr>
        <p:txBody>
          <a:bodyPr>
            <a:normAutofit fontScale="90000"/>
          </a:bodyPr>
          <a:lstStyle/>
          <a:p>
            <a:r>
              <a:rPr lang="en-US" dirty="0"/>
              <a:t>NLRB Guidance on Social Media </a:t>
            </a:r>
            <a:r>
              <a:rPr lang="en-US" sz="2700" dirty="0"/>
              <a:t>Slide </a:t>
            </a:r>
            <a:r>
              <a:rPr lang="en-US" sz="2700" dirty="0" smtClean="0"/>
              <a:t>#2/</a:t>
            </a:r>
            <a:r>
              <a:rPr lang="en-US" sz="2700" dirty="0"/>
              <a:t>3</a:t>
            </a:r>
            <a:endParaRPr lang="en-US" dirty="0"/>
          </a:p>
        </p:txBody>
      </p:sp>
      <p:sp>
        <p:nvSpPr>
          <p:cNvPr id="3" name="Content Placeholder 2"/>
          <p:cNvSpPr>
            <a:spLocks noGrp="1"/>
          </p:cNvSpPr>
          <p:nvPr>
            <p:ph idx="1"/>
          </p:nvPr>
        </p:nvSpPr>
        <p:spPr>
          <a:xfrm>
            <a:off x="457200" y="926087"/>
            <a:ext cx="8229600" cy="5530058"/>
          </a:xfrm>
        </p:spPr>
        <p:txBody>
          <a:bodyPr>
            <a:normAutofit fontScale="62500" lnSpcReduction="20000"/>
          </a:bodyPr>
          <a:lstStyle/>
          <a:p>
            <a:pPr>
              <a:spcAft>
                <a:spcPts val="600"/>
              </a:spcAft>
            </a:pPr>
            <a:r>
              <a:rPr lang="en-US" dirty="0">
                <a:effectLst>
                  <a:glow rad="101600">
                    <a:schemeClr val="accent1">
                      <a:alpha val="75000"/>
                    </a:schemeClr>
                  </a:glow>
                  <a:outerShdw blurRad="50800" dist="38100" dir="2700000" sx="98000" sy="98000" algn="tl" rotWithShape="0">
                    <a:srgbClr val="000000">
                      <a:alpha val="43000"/>
                    </a:srgbClr>
                  </a:outerShdw>
                </a:effectLst>
              </a:rPr>
              <a:t>Specific </a:t>
            </a:r>
            <a:r>
              <a:rPr lang="en-US" dirty="0" smtClean="0">
                <a:effectLst>
                  <a:glow rad="101600">
                    <a:schemeClr val="accent1">
                      <a:alpha val="75000"/>
                    </a:schemeClr>
                  </a:glow>
                  <a:outerShdw blurRad="50800" dist="38100" dir="2700000" sx="98000" sy="98000" algn="tl" rotWithShape="0">
                    <a:srgbClr val="000000">
                      <a:alpha val="43000"/>
                    </a:srgbClr>
                  </a:outerShdw>
                </a:effectLst>
              </a:rPr>
              <a:t>examples of the NLRB’s failure to communicate</a:t>
            </a:r>
            <a:r>
              <a:rPr lang="en-US" dirty="0" smtClean="0"/>
              <a:t>:</a:t>
            </a:r>
            <a:endParaRPr lang="en-US" dirty="0"/>
          </a:p>
          <a:p>
            <a:pPr lvl="1">
              <a:spcBef>
                <a:spcPts val="600"/>
              </a:spcBef>
              <a:spcAft>
                <a:spcPts val="800"/>
              </a:spcAft>
            </a:pPr>
            <a:r>
              <a:rPr lang="en-US" dirty="0"/>
              <a:t>It’s okay for employers to require that their employees be honest &amp; </a:t>
            </a:r>
            <a:r>
              <a:rPr lang="en-US" dirty="0" smtClean="0"/>
              <a:t>accurate, </a:t>
            </a:r>
            <a:r>
              <a:rPr lang="en-US" dirty="0"/>
              <a:t>but requiring employees to be “completely accurate &amp; not misleading” is illegal because so long as the posted info. isn’t “maliciously false,” then it’s okay as protected activity. Huh?</a:t>
            </a:r>
          </a:p>
          <a:p>
            <a:pPr lvl="1">
              <a:spcBef>
                <a:spcPts val="600"/>
              </a:spcBef>
              <a:spcAft>
                <a:spcPts val="800"/>
              </a:spcAft>
            </a:pPr>
            <a:r>
              <a:rPr lang="en-US" dirty="0"/>
              <a:t>Requiring employees to be fair, courteous or professional to others is fine, but prohibiting “disparaging or defamatory” comments is illegal. In other words, the NLRB is saying that making disparaging or defamatory comments about the company, using the company’s </a:t>
            </a:r>
            <a:r>
              <a:rPr lang="en-US" dirty="0" smtClean="0"/>
              <a:t>equipment</a:t>
            </a:r>
            <a:r>
              <a:rPr lang="en-US" dirty="0"/>
              <a:t> </a:t>
            </a:r>
            <a:r>
              <a:rPr lang="en-US" dirty="0" smtClean="0"/>
              <a:t>&amp; </a:t>
            </a:r>
            <a:r>
              <a:rPr lang="en-US" dirty="0" err="1" smtClean="0"/>
              <a:t>bandwith</a:t>
            </a:r>
            <a:r>
              <a:rPr lang="en-US" dirty="0" smtClean="0"/>
              <a:t>, </a:t>
            </a:r>
            <a:r>
              <a:rPr lang="en-US" dirty="0"/>
              <a:t>is permissible so long as it’s not “maliciously </a:t>
            </a:r>
            <a:r>
              <a:rPr lang="en-US" dirty="0" smtClean="0"/>
              <a:t>false.” Still, </a:t>
            </a:r>
            <a:r>
              <a:rPr lang="en-US" dirty="0"/>
              <a:t>it’s okay if it’s “defamatory” or “disparaging.” I guess it all depends on context, except that the NLRB applied its prohibitory language without regard to the employer’s context or motivation for instituting the policy in the first place!</a:t>
            </a:r>
          </a:p>
          <a:p>
            <a:pPr lvl="1">
              <a:spcBef>
                <a:spcPts val="0"/>
              </a:spcBef>
              <a:spcAft>
                <a:spcPts val="200"/>
              </a:spcAft>
            </a:pPr>
            <a:r>
              <a:rPr lang="en-US" dirty="0"/>
              <a:t>A company can’t make a blanket prohibition </a:t>
            </a:r>
            <a:r>
              <a:rPr lang="en-US" dirty="0" smtClean="0"/>
              <a:t>for sharing </a:t>
            </a:r>
            <a:r>
              <a:rPr lang="en-US" dirty="0"/>
              <a:t>“confidential” &amp;” “personal” info. of others or the company. </a:t>
            </a:r>
            <a:r>
              <a:rPr lang="en-US" dirty="0" smtClean="0"/>
              <a:t>But, </a:t>
            </a:r>
            <a:r>
              <a:rPr lang="en-US" dirty="0"/>
              <a:t>the company can prohibit the </a:t>
            </a:r>
            <a:r>
              <a:rPr lang="en-US" dirty="0" smtClean="0"/>
              <a:t>employees </a:t>
            </a:r>
            <a:r>
              <a:rPr lang="en-US" dirty="0"/>
              <a:t>from sharing “Secret, Confidential or Attorney-Client Privileged Information” (so long as that posted info. doesn’t relate to employees, then it’s illegal to prohibit </a:t>
            </a:r>
            <a:r>
              <a:rPr lang="en-US" dirty="0" smtClean="0"/>
              <a:t>it). </a:t>
            </a:r>
          </a:p>
          <a:p>
            <a:pPr lvl="2">
              <a:spcBef>
                <a:spcPts val="0"/>
              </a:spcBef>
              <a:spcAft>
                <a:spcPts val="200"/>
              </a:spcAft>
            </a:pPr>
            <a:r>
              <a:rPr lang="en-US" dirty="0" smtClean="0"/>
              <a:t>For some reason, the NLRB emphasizes capitalization </a:t>
            </a:r>
            <a:r>
              <a:rPr lang="en-US" dirty="0"/>
              <a:t>of “Secret, Confidential or Attorney-Client Privileged </a:t>
            </a:r>
            <a:r>
              <a:rPr lang="en-US" dirty="0" smtClean="0"/>
              <a:t>Information,” but they don’t explain why capitalization is so important (weird, wild stuff).  </a:t>
            </a:r>
            <a:endParaRPr lang="en-US" dirty="0"/>
          </a:p>
        </p:txBody>
      </p:sp>
    </p:spTree>
    <p:extLst>
      <p:ext uri="{BB962C8B-B14F-4D97-AF65-F5344CB8AC3E}">
        <p14:creationId xmlns:p14="http://schemas.microsoft.com/office/powerpoint/2010/main" val="386512894"/>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542422"/>
          </a:xfrm>
        </p:spPr>
        <p:txBody>
          <a:bodyPr>
            <a:normAutofit fontScale="90000"/>
          </a:bodyPr>
          <a:lstStyle/>
          <a:p>
            <a:r>
              <a:rPr lang="en-US" dirty="0"/>
              <a:t>NLRB Guidance on Social Media </a:t>
            </a:r>
            <a:r>
              <a:rPr lang="en-US" sz="2700" dirty="0"/>
              <a:t>Slide </a:t>
            </a:r>
            <a:r>
              <a:rPr lang="en-US" sz="2700" dirty="0" smtClean="0"/>
              <a:t>#3/</a:t>
            </a:r>
            <a:r>
              <a:rPr lang="en-US" sz="2700" dirty="0"/>
              <a:t>3</a:t>
            </a:r>
            <a:endParaRPr lang="en-US" dirty="0"/>
          </a:p>
        </p:txBody>
      </p:sp>
      <p:sp>
        <p:nvSpPr>
          <p:cNvPr id="3" name="Content Placeholder 2"/>
          <p:cNvSpPr>
            <a:spLocks noGrp="1"/>
          </p:cNvSpPr>
          <p:nvPr>
            <p:ph idx="1"/>
          </p:nvPr>
        </p:nvSpPr>
        <p:spPr>
          <a:xfrm>
            <a:off x="457200" y="820249"/>
            <a:ext cx="8229600" cy="5702045"/>
          </a:xfrm>
        </p:spPr>
        <p:txBody>
          <a:bodyPr>
            <a:normAutofit fontScale="70000" lnSpcReduction="20000"/>
          </a:bodyPr>
          <a:lstStyle/>
          <a:p>
            <a:pPr lvl="1">
              <a:spcAft>
                <a:spcPts val="600"/>
              </a:spcAft>
            </a:pPr>
            <a:r>
              <a:rPr lang="en-US" dirty="0"/>
              <a:t>It’s illegal for a company to require employees to “report any unusual or inappropriate social media activity.”  Also, </a:t>
            </a:r>
            <a:r>
              <a:rPr lang="en-US" dirty="0" smtClean="0"/>
              <a:t>it’s illegal to say: </a:t>
            </a:r>
            <a:r>
              <a:rPr lang="en-US" dirty="0"/>
              <a:t>“you are encouraged to resolve concerns about work by speaking with co-workers, supervisors, or managers.” NLRB — </a:t>
            </a:r>
            <a:r>
              <a:rPr lang="en-US" dirty="0" smtClean="0"/>
              <a:t>These prohibitions are </a:t>
            </a:r>
            <a:r>
              <a:rPr lang="en-US" dirty="0"/>
              <a:t>just plain insane.</a:t>
            </a:r>
          </a:p>
          <a:p>
            <a:pPr lvl="1">
              <a:spcBef>
                <a:spcPts val="0"/>
              </a:spcBef>
              <a:spcAft>
                <a:spcPts val="600"/>
              </a:spcAft>
            </a:pPr>
            <a:r>
              <a:rPr lang="en-US" dirty="0"/>
              <a:t>Finally, 1 big problem with NLRB guidance &amp; opinions is that sometimes if the employer has a good faith belief for believing something (e.g., that the employee no longer wants to work there; that employee hates the employer or co-workers; or that employee committed serious act of misconduct), the NLRB may or may not accept that as a valid defense to a charge that the employer acted illegally. With the NLRB it’s all contextual. For example, if an employee tells a supervisor to “</a:t>
            </a:r>
            <a:r>
              <a:rPr lang="en-US" dirty="0" smtClean="0"/>
              <a:t>f _ _ k </a:t>
            </a:r>
            <a:r>
              <a:rPr lang="en-US" dirty="0"/>
              <a:t>off, I hate you &amp; I hate this company. You pay &amp; treat everyone like </a:t>
            </a:r>
            <a:r>
              <a:rPr lang="en-US" dirty="0" smtClean="0"/>
              <a:t>s _ _ t</a:t>
            </a:r>
            <a:r>
              <a:rPr lang="en-US" dirty="0"/>
              <a:t>, &amp; we’re not going to take it anymore!” Your guess is as good as mine whether the NLRB will support firing that employee, or whether by saying the 2</a:t>
            </a:r>
            <a:r>
              <a:rPr lang="en-US" baseline="30000" dirty="0"/>
              <a:t>nd</a:t>
            </a:r>
            <a:r>
              <a:rPr lang="en-US" dirty="0"/>
              <a:t> sentence, they’re engaged in concerted activity protects the employee. In the NLRB’s opinion, it doesn’t matter whether the employer acted in an objectively reasonable manner; it only matters if the employer acted in a way that the NLRB would have. </a:t>
            </a:r>
          </a:p>
          <a:p>
            <a:pPr lvl="2">
              <a:spcBef>
                <a:spcPts val="0"/>
              </a:spcBef>
            </a:pPr>
            <a:r>
              <a:rPr lang="en-US" dirty="0" smtClean="0"/>
              <a:t>Remember, </a:t>
            </a:r>
            <a:r>
              <a:rPr lang="en-US" dirty="0"/>
              <a:t>t</a:t>
            </a:r>
            <a:r>
              <a:rPr lang="en-US" dirty="0" smtClean="0"/>
              <a:t>o </a:t>
            </a:r>
            <a:r>
              <a:rPr lang="en-US" dirty="0"/>
              <a:t>be concerted there needs to be “some evidence” of shared concerns about employment.</a:t>
            </a:r>
          </a:p>
          <a:p>
            <a:endParaRPr lang="en-US" dirty="0"/>
          </a:p>
        </p:txBody>
      </p:sp>
    </p:spTree>
    <p:extLst>
      <p:ext uri="{BB962C8B-B14F-4D97-AF65-F5344CB8AC3E}">
        <p14:creationId xmlns:p14="http://schemas.microsoft.com/office/powerpoint/2010/main" val="91202658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39" y="182029"/>
            <a:ext cx="8849672" cy="466231"/>
          </a:xfrm>
        </p:spPr>
        <p:txBody>
          <a:bodyPr>
            <a:normAutofit fontScale="90000"/>
          </a:bodyPr>
          <a:lstStyle/>
          <a:p>
            <a:r>
              <a:rPr lang="en-US" sz="3600" dirty="0" smtClean="0"/>
              <a:t>What Are Some of The NLRB Cases About? </a:t>
            </a:r>
            <a:r>
              <a:rPr lang="en-US" sz="2200" dirty="0" smtClean="0"/>
              <a:t>Slide #1/2</a:t>
            </a:r>
            <a:endParaRPr lang="en-US" sz="2200" dirty="0"/>
          </a:p>
        </p:txBody>
      </p:sp>
      <p:sp>
        <p:nvSpPr>
          <p:cNvPr id="3" name="Content Placeholder 2"/>
          <p:cNvSpPr>
            <a:spLocks noGrp="1"/>
          </p:cNvSpPr>
          <p:nvPr>
            <p:ph idx="1"/>
          </p:nvPr>
        </p:nvSpPr>
        <p:spPr>
          <a:xfrm>
            <a:off x="457200" y="1045155"/>
            <a:ext cx="8229600" cy="5371300"/>
          </a:xfrm>
        </p:spPr>
        <p:txBody>
          <a:bodyPr>
            <a:normAutofit fontScale="85000" lnSpcReduction="10000"/>
          </a:bodyPr>
          <a:lstStyle/>
          <a:p>
            <a:pPr>
              <a:spcAft>
                <a:spcPts val="400"/>
              </a:spcAft>
            </a:pPr>
            <a:r>
              <a:rPr lang="en-US" dirty="0" smtClean="0"/>
              <a:t>Employer’s Facebook Group is open to employees &amp; former employees, but is otherwise private. </a:t>
            </a:r>
          </a:p>
          <a:p>
            <a:pPr>
              <a:spcAft>
                <a:spcPts val="400"/>
              </a:spcAft>
            </a:pPr>
            <a:r>
              <a:rPr lang="en-US" dirty="0" smtClean="0"/>
              <a:t>Employee rants &amp; says that employer is “full of shit,” they can “FIRE ME . . . . Make my day.” Employee is fired &amp; files an NLRB complaint. </a:t>
            </a:r>
          </a:p>
          <a:p>
            <a:pPr>
              <a:spcAft>
                <a:spcPts val="400"/>
              </a:spcAft>
            </a:pPr>
            <a:r>
              <a:rPr lang="en-US" dirty="0" smtClean="0"/>
              <a:t>Fortunately, the NLRB rules that personal ranting, not related to collective issues, isn’t “concerted activity.” So the firing is legal. </a:t>
            </a:r>
            <a:r>
              <a:rPr lang="en-US" sz="2600" dirty="0" err="1" smtClean="0"/>
              <a:t>Tasker</a:t>
            </a:r>
            <a:r>
              <a:rPr lang="en-US" sz="2600" dirty="0" smtClean="0"/>
              <a:t> Healthcare Group, d/b/a </a:t>
            </a:r>
            <a:r>
              <a:rPr lang="en-US" sz="2600" dirty="0" err="1" smtClean="0"/>
              <a:t>Skinsmart</a:t>
            </a:r>
            <a:r>
              <a:rPr lang="en-US" sz="2600" dirty="0" smtClean="0"/>
              <a:t> Dermatology, 04-CA-094222, 5/8/13.</a:t>
            </a:r>
          </a:p>
          <a:p>
            <a:pPr>
              <a:spcAft>
                <a:spcPts val="400"/>
              </a:spcAft>
            </a:pPr>
            <a:r>
              <a:rPr lang="en-US" sz="2800" dirty="0" smtClean="0"/>
              <a:t>Per the NLRB: “Concerted activity includes circumstances where individual employees seek to ‘initiate or to induce or to prepare for group action,’ &amp; where individual employees bring ‘truly group complaints’ to management’s attention.”</a:t>
            </a:r>
          </a:p>
        </p:txBody>
      </p:sp>
    </p:spTree>
    <p:extLst>
      <p:ext uri="{BB962C8B-B14F-4D97-AF65-F5344CB8AC3E}">
        <p14:creationId xmlns:p14="http://schemas.microsoft.com/office/powerpoint/2010/main" val="3143781197"/>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195" y="171988"/>
            <a:ext cx="8796759" cy="635030"/>
          </a:xfrm>
        </p:spPr>
        <p:txBody>
          <a:bodyPr>
            <a:normAutofit/>
          </a:bodyPr>
          <a:lstStyle/>
          <a:p>
            <a:r>
              <a:rPr lang="en-US" sz="3200" dirty="0"/>
              <a:t>What Are Some of The NLRB Cases About? </a:t>
            </a:r>
            <a:r>
              <a:rPr lang="en-US" sz="2000" dirty="0"/>
              <a:t>Slide </a:t>
            </a:r>
            <a:r>
              <a:rPr lang="en-US" sz="2000" dirty="0" smtClean="0"/>
              <a:t>#2/</a:t>
            </a:r>
            <a:r>
              <a:rPr lang="en-US" sz="2000" dirty="0"/>
              <a:t>2</a:t>
            </a:r>
          </a:p>
        </p:txBody>
      </p:sp>
      <p:sp>
        <p:nvSpPr>
          <p:cNvPr id="3" name="Content Placeholder 2"/>
          <p:cNvSpPr>
            <a:spLocks noGrp="1"/>
          </p:cNvSpPr>
          <p:nvPr>
            <p:ph idx="1"/>
          </p:nvPr>
        </p:nvSpPr>
        <p:spPr>
          <a:xfrm>
            <a:off x="457200" y="1071615"/>
            <a:ext cx="8229600" cy="5384530"/>
          </a:xfrm>
        </p:spPr>
        <p:txBody>
          <a:bodyPr>
            <a:normAutofit fontScale="77500" lnSpcReduction="20000"/>
          </a:bodyPr>
          <a:lstStyle/>
          <a:p>
            <a:r>
              <a:rPr lang="en-US" dirty="0"/>
              <a:t>At a small social service agency in Buffalo, NY, several case </a:t>
            </a:r>
            <a:r>
              <a:rPr lang="en-US" dirty="0" smtClean="0"/>
              <a:t>workers </a:t>
            </a:r>
            <a:r>
              <a:rPr lang="en-US" dirty="0"/>
              <a:t>who dealt with domestic violence </a:t>
            </a:r>
            <a:r>
              <a:rPr lang="en-US" dirty="0" smtClean="0"/>
              <a:t>issues </a:t>
            </a:r>
            <a:r>
              <a:rPr lang="en-US" dirty="0"/>
              <a:t>complained about their employer &amp; another coworker’s </a:t>
            </a:r>
            <a:r>
              <a:rPr lang="en-US" dirty="0" smtClean="0"/>
              <a:t>performance. </a:t>
            </a:r>
            <a:r>
              <a:rPr lang="en-US" dirty="0"/>
              <a:t>They were fired for violating the company’s anti-harassment &amp; bullying policies. Also, their supervisor believed that their conduct led to the employee’s heart attack. They filed an NLRB complaint. The Board said those firings were illegal because they engaged in “concerted activity” for improved work conditions &amp; their NLRA rights. </a:t>
            </a:r>
            <a:r>
              <a:rPr lang="en-US" sz="2600" dirty="0"/>
              <a:t>Hispanics United of Buffalo &amp; Carlos Ortiz, 03-CA-027872, 12/14/12.</a:t>
            </a:r>
          </a:p>
          <a:p>
            <a:pPr lvl="1"/>
            <a:r>
              <a:rPr lang="en-US" sz="2200" dirty="0"/>
              <a:t>Concerted activity doesn’t need to be expressly concerted; it can be inferred from circumstances</a:t>
            </a:r>
            <a:r>
              <a:rPr lang="en-US" sz="2200" dirty="0" smtClean="0"/>
              <a:t>.</a:t>
            </a:r>
          </a:p>
          <a:p>
            <a:pPr lvl="1">
              <a:spcAft>
                <a:spcPts val="600"/>
              </a:spcAft>
            </a:pPr>
            <a:r>
              <a:rPr lang="en-US" sz="2200" dirty="0" smtClean="0"/>
              <a:t>Supervisors good faith belief concerning cause of heart attack is irrelevant. </a:t>
            </a:r>
            <a:endParaRPr lang="en-US" sz="2200" dirty="0"/>
          </a:p>
          <a:p>
            <a:pPr>
              <a:spcAft>
                <a:spcPts val="600"/>
              </a:spcAft>
            </a:pPr>
            <a:r>
              <a:rPr lang="en-US" sz="3100" dirty="0"/>
              <a:t>Essentially, an employer can’t have a rule that explicitly or implicitly prevents employees from communicating with each other or a 3</a:t>
            </a:r>
            <a:r>
              <a:rPr lang="en-US" sz="3100" baseline="30000" dirty="0"/>
              <a:t>rd</a:t>
            </a:r>
            <a:r>
              <a:rPr lang="en-US" sz="3100" dirty="0"/>
              <a:t> party, like the NLRB, about their employment (w, h, </a:t>
            </a:r>
            <a:r>
              <a:rPr lang="en-US" sz="3100" dirty="0" err="1"/>
              <a:t>coe</a:t>
            </a:r>
            <a:r>
              <a:rPr lang="en-US" sz="3100" dirty="0"/>
              <a:t>)</a:t>
            </a:r>
            <a:r>
              <a:rPr lang="en-US" sz="3100" dirty="0" smtClean="0"/>
              <a:t>.</a:t>
            </a:r>
            <a:endParaRPr lang="en-US" sz="3100" dirty="0"/>
          </a:p>
        </p:txBody>
      </p:sp>
    </p:spTree>
    <p:extLst>
      <p:ext uri="{BB962C8B-B14F-4D97-AF65-F5344CB8AC3E}">
        <p14:creationId xmlns:p14="http://schemas.microsoft.com/office/powerpoint/2010/main" val="3259117583"/>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80558"/>
          </a:xfrm>
        </p:spPr>
        <p:txBody>
          <a:bodyPr>
            <a:normAutofit/>
          </a:bodyPr>
          <a:lstStyle/>
          <a:p>
            <a:r>
              <a:rPr lang="en-US" dirty="0" smtClean="0"/>
              <a:t>Costco vs. the NLRB</a:t>
            </a:r>
            <a:endParaRPr lang="en-US" dirty="0"/>
          </a:p>
        </p:txBody>
      </p:sp>
      <p:sp>
        <p:nvSpPr>
          <p:cNvPr id="3" name="Content Placeholder 2"/>
          <p:cNvSpPr>
            <a:spLocks noGrp="1"/>
          </p:cNvSpPr>
          <p:nvPr>
            <p:ph idx="1"/>
          </p:nvPr>
        </p:nvSpPr>
        <p:spPr>
          <a:xfrm>
            <a:off x="457200" y="1018695"/>
            <a:ext cx="8229600" cy="5318381"/>
          </a:xfrm>
        </p:spPr>
        <p:txBody>
          <a:bodyPr>
            <a:normAutofit fontScale="70000" lnSpcReduction="20000"/>
          </a:bodyPr>
          <a:lstStyle/>
          <a:p>
            <a:pPr>
              <a:spcAft>
                <a:spcPts val="600"/>
              </a:spcAft>
            </a:pPr>
            <a:r>
              <a:rPr lang="en-US" dirty="0" smtClean="0"/>
              <a:t>Costco created a social media policy. Someone complained to the NLRB. The NLRB said that some of the policy was illegal &amp; some of it was okay. </a:t>
            </a:r>
          </a:p>
          <a:p>
            <a:pPr>
              <a:spcAft>
                <a:spcPts val="600"/>
              </a:spcAft>
            </a:pPr>
            <a:r>
              <a:rPr lang="en-US" dirty="0" smtClean="0"/>
              <a:t>Essentially, the Board said that any policy that prohibited employees talking amongst themselves or with a 3</a:t>
            </a:r>
            <a:r>
              <a:rPr lang="en-US" baseline="30000" dirty="0" smtClean="0"/>
              <a:t>rd</a:t>
            </a:r>
            <a:r>
              <a:rPr lang="en-US" dirty="0" smtClean="0"/>
              <a:t> party</a:t>
            </a:r>
            <a:r>
              <a:rPr lang="en-US" dirty="0"/>
              <a:t> </a:t>
            </a:r>
            <a:r>
              <a:rPr lang="en-US" dirty="0" smtClean="0"/>
              <a:t>(</a:t>
            </a:r>
            <a:r>
              <a:rPr lang="en-US" dirty="0" err="1" smtClean="0"/>
              <a:t>e.g</a:t>
            </a:r>
            <a:r>
              <a:rPr lang="en-US" dirty="0" smtClean="0"/>
              <a:t>, the NLRB) about wages, hours or conditions of employment is illegal. </a:t>
            </a:r>
          </a:p>
          <a:p>
            <a:pPr>
              <a:spcAft>
                <a:spcPts val="600"/>
              </a:spcAft>
            </a:pPr>
            <a:r>
              <a:rPr lang="en-US" dirty="0" smtClean="0"/>
              <a:t>If the policy is intended to insure truthful communications, civility or protection of proprietary, trademarked or copyrighted info., then it’s okay so long as it’s narrowly written, i.e., not too broad—who knows what the heck that means!</a:t>
            </a:r>
          </a:p>
          <a:p>
            <a:pPr>
              <a:spcAft>
                <a:spcPts val="600"/>
              </a:spcAft>
            </a:pPr>
            <a:r>
              <a:rPr lang="en-US" dirty="0" smtClean="0"/>
              <a:t>Many (not all) offensive, profane or unprofessional remarks, that are made in the context of discussing wages, hours or conditions of employment are legal. They can’t be prohibited by policy. Which remarks? Only George Carlin’s 7 FCC prohibited words?</a:t>
            </a:r>
          </a:p>
          <a:p>
            <a:pPr>
              <a:spcAft>
                <a:spcPts val="600"/>
              </a:spcAft>
            </a:pPr>
            <a:r>
              <a:rPr lang="en-US" sz="2600" dirty="0" smtClean="0"/>
              <a:t>Costco Wholesale &amp; UFCW Local 731, 34-CA-012421, 9/7/12</a:t>
            </a:r>
            <a:r>
              <a:rPr lang="en-US" sz="2600" dirty="0"/>
              <a:t> </a:t>
            </a:r>
            <a:r>
              <a:rPr lang="en-US" sz="2600" dirty="0" smtClean="0"/>
              <a:t>(handout)</a:t>
            </a:r>
            <a:endParaRPr lang="en-US" sz="2600" dirty="0"/>
          </a:p>
        </p:txBody>
      </p:sp>
    </p:spTree>
    <p:extLst>
      <p:ext uri="{BB962C8B-B14F-4D97-AF65-F5344CB8AC3E}">
        <p14:creationId xmlns:p14="http://schemas.microsoft.com/office/powerpoint/2010/main" val="39065513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5217"/>
            <a:ext cx="8229600" cy="1005465"/>
          </a:xfrm>
        </p:spPr>
        <p:txBody>
          <a:bodyPr>
            <a:normAutofit fontScale="90000"/>
          </a:bodyPr>
          <a:lstStyle/>
          <a:p>
            <a:r>
              <a:rPr lang="en-US" dirty="0" smtClean="0"/>
              <a:t>Additional Materials </a:t>
            </a:r>
            <a:br>
              <a:rPr lang="en-US" dirty="0" smtClean="0"/>
            </a:br>
            <a:r>
              <a:rPr lang="en-US" sz="3100" dirty="0" smtClean="0"/>
              <a:t>(In Case You Have Nothing to Do)</a:t>
            </a:r>
            <a:endParaRPr lang="en-US" sz="3100" dirty="0"/>
          </a:p>
        </p:txBody>
      </p:sp>
      <p:sp>
        <p:nvSpPr>
          <p:cNvPr id="3" name="Content Placeholder 2"/>
          <p:cNvSpPr>
            <a:spLocks noGrp="1"/>
          </p:cNvSpPr>
          <p:nvPr>
            <p:ph idx="1"/>
          </p:nvPr>
        </p:nvSpPr>
        <p:spPr>
          <a:xfrm>
            <a:off x="457200" y="1481740"/>
            <a:ext cx="8229600" cy="4828878"/>
          </a:xfrm>
        </p:spPr>
        <p:txBody>
          <a:bodyPr>
            <a:normAutofit fontScale="47500" lnSpcReduction="20000"/>
          </a:bodyPr>
          <a:lstStyle/>
          <a:p>
            <a:pPr>
              <a:spcAft>
                <a:spcPts val="1200"/>
              </a:spcAft>
            </a:pPr>
            <a:r>
              <a:rPr lang="en-US" b="1" dirty="0"/>
              <a:t>Eagle v. </a:t>
            </a:r>
            <a:r>
              <a:rPr lang="en-US" b="1" dirty="0" err="1"/>
              <a:t>Edcomm</a:t>
            </a:r>
            <a:r>
              <a:rPr lang="en-US" b="1" dirty="0"/>
              <a:t>, 11-4303, U.S. District Court, Eastern District of Pennsylvania, </a:t>
            </a:r>
            <a:r>
              <a:rPr lang="en-US" b="1" i="1" dirty="0"/>
              <a:t>10/4/</a:t>
            </a:r>
            <a:r>
              <a:rPr lang="en-US" b="1" i="1" dirty="0" smtClean="0"/>
              <a:t>12</a:t>
            </a:r>
            <a:r>
              <a:rPr lang="en-US" b="1" i="1" dirty="0"/>
              <a:t> </a:t>
            </a:r>
            <a:r>
              <a:rPr lang="en-US" b="1" i="1" dirty="0" smtClean="0"/>
              <a:t>(ruling on federal law allegations)</a:t>
            </a:r>
          </a:p>
          <a:p>
            <a:pPr lvl="0">
              <a:spcAft>
                <a:spcPts val="1200"/>
              </a:spcAft>
            </a:pPr>
            <a:r>
              <a:rPr lang="en-US" b="1" dirty="0" smtClean="0"/>
              <a:t>Eagle </a:t>
            </a:r>
            <a:r>
              <a:rPr lang="en-US" b="1" dirty="0"/>
              <a:t>v. </a:t>
            </a:r>
            <a:r>
              <a:rPr lang="en-US" b="1" dirty="0" err="1"/>
              <a:t>Edcomm</a:t>
            </a:r>
            <a:r>
              <a:rPr lang="en-US" b="1" dirty="0"/>
              <a:t>, 11-4303, U.S. District Court, Eastern District of Pennsylvania, </a:t>
            </a:r>
            <a:r>
              <a:rPr lang="en-US" b="1" i="1" dirty="0"/>
              <a:t>3/12/</a:t>
            </a:r>
            <a:r>
              <a:rPr lang="en-US" b="1" i="1" dirty="0" smtClean="0"/>
              <a:t>13 (ruling on state law allegations)</a:t>
            </a:r>
            <a:endParaRPr lang="en-US" i="1" dirty="0"/>
          </a:p>
          <a:p>
            <a:pPr lvl="0">
              <a:spcAft>
                <a:spcPts val="1200"/>
              </a:spcAft>
            </a:pPr>
            <a:r>
              <a:rPr lang="en-US" b="1" dirty="0" err="1"/>
              <a:t>Rubino</a:t>
            </a:r>
            <a:r>
              <a:rPr lang="en-US" b="1" dirty="0"/>
              <a:t> v. City of New York, Supreme Court, Appellate Division (NY State Court), 2013 NY Slip Op 03272 (Slip Op </a:t>
            </a:r>
            <a:r>
              <a:rPr lang="en-US" b="1" dirty="0" smtClean="0"/>
              <a:t>= not yet published but might be)</a:t>
            </a:r>
            <a:endParaRPr lang="en-US" dirty="0"/>
          </a:p>
          <a:p>
            <a:pPr lvl="0">
              <a:spcAft>
                <a:spcPts val="1200"/>
              </a:spcAft>
            </a:pPr>
            <a:r>
              <a:rPr lang="en-US" b="1" dirty="0" smtClean="0"/>
              <a:t>NLRB: </a:t>
            </a:r>
            <a:r>
              <a:rPr lang="en-US" b="1" dirty="0"/>
              <a:t>Office of the General Counsel, Memorandum OM 12-</a:t>
            </a:r>
            <a:r>
              <a:rPr lang="en-US" b="1" dirty="0" smtClean="0"/>
              <a:t>59, </a:t>
            </a:r>
            <a:r>
              <a:rPr lang="en-US" b="1" dirty="0"/>
              <a:t>5/30/</a:t>
            </a:r>
            <a:r>
              <a:rPr lang="en-US" b="1" dirty="0" smtClean="0"/>
              <a:t>12, </a:t>
            </a:r>
            <a:r>
              <a:rPr lang="en-US" b="1" dirty="0"/>
              <a:t>Report of the Acting General Counsel Concerning Social Media Cases</a:t>
            </a:r>
            <a:endParaRPr lang="en-US" dirty="0"/>
          </a:p>
          <a:p>
            <a:pPr lvl="0">
              <a:spcAft>
                <a:spcPts val="1200"/>
              </a:spcAft>
            </a:pPr>
            <a:r>
              <a:rPr lang="en-US" b="1" dirty="0" smtClean="0"/>
              <a:t>NLRB: </a:t>
            </a:r>
            <a:r>
              <a:rPr lang="en-US" b="1" dirty="0"/>
              <a:t>California Institute of Technology Jet Propulsion Laboratory v. Byrnes, Maxwell, et al., 31 CA 030208, 030249, 030293, 030326, </a:t>
            </a:r>
            <a:r>
              <a:rPr lang="en-US" b="1" dirty="0" smtClean="0"/>
              <a:t>088775; 5/6/13</a:t>
            </a:r>
            <a:endParaRPr lang="en-US" dirty="0" smtClean="0"/>
          </a:p>
          <a:p>
            <a:pPr lvl="0">
              <a:spcAft>
                <a:spcPts val="1200"/>
              </a:spcAft>
            </a:pPr>
            <a:r>
              <a:rPr lang="en-US" b="1" dirty="0" smtClean="0"/>
              <a:t>National Labor Relations Board: Costco Wholesale Corp. &amp; United Food &amp; Commercial Workers Union, Local 731, 34 CA 012421, 9/7/12</a:t>
            </a:r>
            <a:endParaRPr lang="en-US" dirty="0" smtClean="0"/>
          </a:p>
          <a:p>
            <a:pPr>
              <a:spcAft>
                <a:spcPts val="1200"/>
              </a:spcAft>
            </a:pPr>
            <a:r>
              <a:rPr lang="en-US" b="1" dirty="0" smtClean="0"/>
              <a:t>NLRB: </a:t>
            </a:r>
            <a:r>
              <a:rPr lang="en-US" b="1" dirty="0" err="1"/>
              <a:t>Tasker</a:t>
            </a:r>
            <a:r>
              <a:rPr lang="en-US" b="1" dirty="0"/>
              <a:t> Healthcare Group d/b/a </a:t>
            </a:r>
            <a:r>
              <a:rPr lang="en-US" b="1" dirty="0" err="1"/>
              <a:t>Skinsmart</a:t>
            </a:r>
            <a:r>
              <a:rPr lang="en-US" b="1" dirty="0"/>
              <a:t> Dermatology, 04-CA-094222, 5/8/13</a:t>
            </a:r>
            <a:r>
              <a:rPr lang="en-US" dirty="0"/>
              <a:t> </a:t>
            </a:r>
            <a:endParaRPr lang="en-US" dirty="0" smtClean="0"/>
          </a:p>
          <a:p>
            <a:pPr>
              <a:spcAft>
                <a:spcPts val="1200"/>
              </a:spcAft>
            </a:pPr>
            <a:r>
              <a:rPr lang="en-US" b="1" dirty="0" smtClean="0"/>
              <a:t>NLRB: Hispanics </a:t>
            </a:r>
            <a:r>
              <a:rPr lang="en-US" b="1" dirty="0"/>
              <a:t>United of Buffalo &amp; Carlos Ortiz, 03-CA-027872, 12/14/12</a:t>
            </a:r>
            <a:endParaRPr lang="en-US" b="1" dirty="0" smtClean="0"/>
          </a:p>
          <a:p>
            <a:pPr>
              <a:spcAft>
                <a:spcPts val="1200"/>
              </a:spcAft>
            </a:pPr>
            <a:r>
              <a:rPr lang="en-US" b="1" dirty="0" smtClean="0"/>
              <a:t>Disruptions−Social </a:t>
            </a:r>
            <a:r>
              <a:rPr lang="en-US" b="1" dirty="0"/>
              <a:t>Media Images Form a New Language Online, 6-30-13, Nick </a:t>
            </a:r>
            <a:r>
              <a:rPr lang="en-US" b="1" dirty="0" err="1"/>
              <a:t>Bilton</a:t>
            </a:r>
            <a:r>
              <a:rPr lang="en-US" b="1" dirty="0"/>
              <a:t>, NY Times</a:t>
            </a:r>
            <a:r>
              <a:rPr lang="en-US" dirty="0"/>
              <a:t> </a:t>
            </a:r>
          </a:p>
        </p:txBody>
      </p:sp>
    </p:spTree>
    <p:extLst>
      <p:ext uri="{BB962C8B-B14F-4D97-AF65-F5344CB8AC3E}">
        <p14:creationId xmlns:p14="http://schemas.microsoft.com/office/powerpoint/2010/main" val="2389221027"/>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879" y="274638"/>
            <a:ext cx="8651249" cy="519150"/>
          </a:xfrm>
        </p:spPr>
        <p:txBody>
          <a:bodyPr>
            <a:noAutofit/>
          </a:bodyPr>
          <a:lstStyle/>
          <a:p>
            <a:r>
              <a:rPr lang="en-US" sz="3200" dirty="0" smtClean="0"/>
              <a:t>Other Noteworthy Cases to Be Aware Of</a:t>
            </a:r>
            <a:endParaRPr lang="en-US" sz="3200" dirty="0"/>
          </a:p>
        </p:txBody>
      </p:sp>
      <p:sp>
        <p:nvSpPr>
          <p:cNvPr id="3" name="Content Placeholder 2"/>
          <p:cNvSpPr>
            <a:spLocks noGrp="1"/>
          </p:cNvSpPr>
          <p:nvPr>
            <p:ph idx="1"/>
          </p:nvPr>
        </p:nvSpPr>
        <p:spPr>
          <a:xfrm>
            <a:off x="457200" y="1124533"/>
            <a:ext cx="8229600" cy="5133165"/>
          </a:xfrm>
        </p:spPr>
        <p:txBody>
          <a:bodyPr>
            <a:normAutofit fontScale="85000" lnSpcReduction="20000"/>
          </a:bodyPr>
          <a:lstStyle/>
          <a:p>
            <a:r>
              <a:rPr lang="en-US" dirty="0" smtClean="0"/>
              <a:t>Even lawyers make mistakes (no really!): Sometime in late May or early June 2013, a Cleveland, OH, criminal prosecutor was fired because he engaged in a Facebook chat with an accused killer’s defense witnesses. He tried to persuade them to change their testimony by pretending to be an ex-girlfriend of the accused. </a:t>
            </a:r>
          </a:p>
          <a:p>
            <a:pPr lvl="1"/>
            <a:r>
              <a:rPr lang="en-US" dirty="0" smtClean="0"/>
              <a:t>Whether the prosecutor was morally right or wrong, his conduct created a huge ethical dilemma.</a:t>
            </a:r>
          </a:p>
          <a:p>
            <a:r>
              <a:rPr lang="en-US" dirty="0" smtClean="0"/>
              <a:t>The dates are fuzzy on this one, but sometime in 2009 or 10, 2 attorneys had their paralegal Facebook friend a represented party in a case to get adverse info. on that party to undermine their claims. The 2 attorneys have been </a:t>
            </a:r>
            <a:r>
              <a:rPr lang="en-US" i="1" dirty="0" smtClean="0"/>
              <a:t>CHARGED</a:t>
            </a:r>
            <a:r>
              <a:rPr lang="en-US" dirty="0" smtClean="0"/>
              <a:t> with ethics violations. The ethics hearing was supposed to have taken place in late 2012.</a:t>
            </a:r>
            <a:endParaRPr lang="en-US" dirty="0"/>
          </a:p>
        </p:txBody>
      </p:sp>
    </p:spTree>
    <p:extLst>
      <p:ext uri="{BB962C8B-B14F-4D97-AF65-F5344CB8AC3E}">
        <p14:creationId xmlns:p14="http://schemas.microsoft.com/office/powerpoint/2010/main" val="122256798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069"/>
            <a:ext cx="8229600" cy="489502"/>
          </a:xfrm>
        </p:spPr>
        <p:txBody>
          <a:bodyPr>
            <a:normAutofit fontScale="90000"/>
          </a:bodyPr>
          <a:lstStyle/>
          <a:p>
            <a:r>
              <a:rPr lang="en-US" sz="4000" dirty="0" smtClean="0"/>
              <a:t>Social Media &amp; Workplace Policies</a:t>
            </a:r>
            <a:endParaRPr lang="en-US" sz="4000" dirty="0"/>
          </a:p>
        </p:txBody>
      </p:sp>
      <p:sp>
        <p:nvSpPr>
          <p:cNvPr id="3" name="Content Placeholder 2"/>
          <p:cNvSpPr>
            <a:spLocks noGrp="1"/>
          </p:cNvSpPr>
          <p:nvPr>
            <p:ph idx="1"/>
          </p:nvPr>
        </p:nvSpPr>
        <p:spPr>
          <a:xfrm>
            <a:off x="457200" y="1058383"/>
            <a:ext cx="8229600" cy="5331613"/>
          </a:xfrm>
        </p:spPr>
        <p:txBody>
          <a:bodyPr>
            <a:noAutofit/>
          </a:bodyPr>
          <a:lstStyle/>
          <a:p>
            <a:pPr>
              <a:spcAft>
                <a:spcPts val="600"/>
              </a:spcAft>
            </a:pPr>
            <a:r>
              <a:rPr lang="en-US" sz="1800" dirty="0" smtClean="0"/>
              <a:t>The threshold question is: Should your company have a social media policy? In order to answer this question, consider these factors:</a:t>
            </a:r>
          </a:p>
          <a:p>
            <a:pPr lvl="1">
              <a:spcAft>
                <a:spcPts val="600"/>
              </a:spcAft>
            </a:pPr>
            <a:r>
              <a:rPr lang="en-US" sz="1800" dirty="0" smtClean="0"/>
              <a:t>How important is social media to your company? Does social media fit in with your growth plans? Is it important to employee or customer relations? If your answer is “yes,” then you probably need at least a barebones policy.</a:t>
            </a:r>
          </a:p>
          <a:p>
            <a:pPr lvl="1">
              <a:spcAft>
                <a:spcPts val="600"/>
              </a:spcAft>
            </a:pPr>
            <a:r>
              <a:rPr lang="en-US" sz="1800" dirty="0" smtClean="0"/>
              <a:t>How important is controlling your company’s message to you? Is it key to your branding, marketing, etc.? If your answer is “yes,” then you probably need more than a barebones policy, but nothing too comprehensive.</a:t>
            </a:r>
          </a:p>
          <a:p>
            <a:pPr lvl="1">
              <a:spcAft>
                <a:spcPts val="600"/>
              </a:spcAft>
            </a:pPr>
            <a:r>
              <a:rPr lang="en-US" sz="1800" dirty="0" smtClean="0"/>
              <a:t>How important is controlling what your employees say about you among themselves or to the public? If your answer is “very important,” then you need a comprehensive &amp; carefully worded policy. </a:t>
            </a:r>
          </a:p>
          <a:p>
            <a:pPr lvl="1">
              <a:spcAft>
                <a:spcPts val="600"/>
              </a:spcAft>
            </a:pPr>
            <a:r>
              <a:rPr lang="en-US" sz="1800" dirty="0" smtClean="0"/>
              <a:t>If social media isn’t part of your company’s development strategies, or employee relations, then you probably don’t need a social media policy.</a:t>
            </a:r>
          </a:p>
          <a:p>
            <a:pPr lvl="1">
              <a:spcAft>
                <a:spcPts val="600"/>
              </a:spcAft>
            </a:pPr>
            <a:r>
              <a:rPr lang="en-US" sz="1800" dirty="0" smtClean="0"/>
              <a:t>However, if you have a employee communications policy, &amp; haven’t factored social media into that policy, then you at least need to consider whether or not to include it via reference or in some other way.</a:t>
            </a:r>
            <a:endParaRPr lang="en-US" sz="1800" dirty="0"/>
          </a:p>
        </p:txBody>
      </p:sp>
    </p:spTree>
    <p:extLst>
      <p:ext uri="{BB962C8B-B14F-4D97-AF65-F5344CB8AC3E}">
        <p14:creationId xmlns:p14="http://schemas.microsoft.com/office/powerpoint/2010/main" val="3421982011"/>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8"/>
            <a:ext cx="8229600" cy="1058384"/>
          </a:xfrm>
        </p:spPr>
        <p:txBody>
          <a:bodyPr>
            <a:noAutofit/>
          </a:bodyPr>
          <a:lstStyle/>
          <a:p>
            <a:r>
              <a:rPr lang="en-US" sz="2800" dirty="0" smtClean="0"/>
              <a:t>Sample Policy Language   </a:t>
            </a:r>
            <a:r>
              <a:rPr lang="en-US" sz="2000" dirty="0" smtClean="0"/>
              <a:t>Slide #1/2</a:t>
            </a:r>
            <a:r>
              <a:rPr lang="en-US" sz="2800" dirty="0" smtClean="0"/>
              <a:t/>
            </a:r>
            <a:br>
              <a:rPr lang="en-US" sz="2800" dirty="0" smtClean="0"/>
            </a:br>
            <a:r>
              <a:rPr lang="en-US" sz="2400" dirty="0" smtClean="0"/>
              <a:t>Pease</a:t>
            </a:r>
            <a:r>
              <a:rPr lang="en-US" sz="2800" dirty="0" smtClean="0"/>
              <a:t> </a:t>
            </a:r>
            <a:r>
              <a:rPr lang="en-US" sz="2400" dirty="0" smtClean="0"/>
              <a:t>Don’t Copy This Word-for-Word; They’re Examples Only</a:t>
            </a:r>
            <a:br>
              <a:rPr lang="en-US" sz="2400" dirty="0" smtClean="0"/>
            </a:br>
            <a:endParaRPr lang="en-US" sz="2400" dirty="0"/>
          </a:p>
        </p:txBody>
      </p:sp>
      <p:sp>
        <p:nvSpPr>
          <p:cNvPr id="3" name="Content Placeholder 2"/>
          <p:cNvSpPr>
            <a:spLocks noGrp="1"/>
          </p:cNvSpPr>
          <p:nvPr>
            <p:ph idx="1"/>
          </p:nvPr>
        </p:nvSpPr>
        <p:spPr>
          <a:xfrm>
            <a:off x="457200" y="1322980"/>
            <a:ext cx="8229600" cy="5053786"/>
          </a:xfrm>
        </p:spPr>
        <p:txBody>
          <a:bodyPr>
            <a:normAutofit fontScale="70000" lnSpcReduction="20000"/>
          </a:bodyPr>
          <a:lstStyle/>
          <a:p>
            <a:r>
              <a:rPr lang="en-US" dirty="0" smtClean="0"/>
              <a:t>Savings Clauses: “Our social media policy will be administered in compliance with all applicable laws &amp; regulations, like the NLRA.” </a:t>
            </a:r>
          </a:p>
          <a:p>
            <a:pPr lvl="1">
              <a:spcAft>
                <a:spcPts val="600"/>
              </a:spcAft>
            </a:pPr>
            <a:r>
              <a:rPr lang="en-US" dirty="0" smtClean="0"/>
              <a:t>Or, “our policy will not be interpreted or administered in any way that unlawfully prohibits your rights pursuant to any laws.”</a:t>
            </a:r>
          </a:p>
          <a:p>
            <a:pPr lvl="1"/>
            <a:r>
              <a:rPr lang="en-US" dirty="0" smtClean="0"/>
              <a:t>Be very careful of these types of clauses. Although they’re useful &amp; suggested, the NLRB has ruled that they won’t save an otherwise defective policy or provision of a policy.</a:t>
            </a:r>
          </a:p>
          <a:p>
            <a:pPr>
              <a:spcBef>
                <a:spcPts val="1128"/>
              </a:spcBef>
              <a:spcAft>
                <a:spcPts val="1200"/>
              </a:spcAft>
            </a:pPr>
            <a:r>
              <a:rPr lang="en-US" dirty="0" smtClean="0"/>
              <a:t>Don’t make derogatory comments that may damage the company’s good will or public image before consumers &amp; customers. </a:t>
            </a:r>
          </a:p>
          <a:p>
            <a:pPr>
              <a:spcAft>
                <a:spcPts val="1200"/>
              </a:spcAft>
            </a:pPr>
            <a:r>
              <a:rPr lang="en-US" dirty="0" smtClean="0"/>
              <a:t>Don’t share information that the Company has taken aggressive actions to protect, such as attorney-client &amp; privileged information, customer information, trade secrets &amp; similar proprietary information. For guidance on what constitutes this type of information, speak to a supervisor or someone in communications. Show respect for copyright, trademark, fair use &amp; other intellectual property laws.</a:t>
            </a:r>
          </a:p>
          <a:p>
            <a:pPr marL="0" indent="0">
              <a:buNone/>
            </a:pPr>
            <a:endParaRPr lang="en-US" dirty="0" smtClean="0"/>
          </a:p>
        </p:txBody>
      </p:sp>
    </p:spTree>
    <p:extLst>
      <p:ext uri="{BB962C8B-B14F-4D97-AF65-F5344CB8AC3E}">
        <p14:creationId xmlns:p14="http://schemas.microsoft.com/office/powerpoint/2010/main" val="3919874811"/>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337" y="145529"/>
            <a:ext cx="8638020" cy="912856"/>
          </a:xfrm>
        </p:spPr>
        <p:txBody>
          <a:bodyPr>
            <a:normAutofit fontScale="90000"/>
          </a:bodyPr>
          <a:lstStyle/>
          <a:p>
            <a:r>
              <a:rPr lang="en-US" sz="3600" dirty="0"/>
              <a:t>Sample Policy Language   </a:t>
            </a:r>
            <a:r>
              <a:rPr lang="en-US" sz="2200"/>
              <a:t>Slide </a:t>
            </a:r>
            <a:r>
              <a:rPr lang="en-US" sz="2200" smtClean="0"/>
              <a:t>#2/</a:t>
            </a:r>
            <a:r>
              <a:rPr lang="en-US" sz="2200" dirty="0"/>
              <a:t>2</a:t>
            </a:r>
            <a:r>
              <a:rPr lang="en-US" sz="3600" dirty="0"/>
              <a:t/>
            </a:r>
            <a:br>
              <a:rPr lang="en-US" sz="3600" dirty="0"/>
            </a:br>
            <a:r>
              <a:rPr lang="en-US" sz="2700" dirty="0"/>
              <a:t>Pease Don’t Copy This Word-for-Word; They’re Examples Only</a:t>
            </a:r>
            <a:r>
              <a:rPr lang="en-US" sz="3200" dirty="0"/>
              <a:t/>
            </a:r>
            <a:br>
              <a:rPr lang="en-US" sz="3200" dirty="0"/>
            </a:br>
            <a:endParaRPr lang="en-US" sz="3100" dirty="0">
              <a:latin typeface="+mn-lt"/>
            </a:endParaRPr>
          </a:p>
        </p:txBody>
      </p:sp>
      <p:sp>
        <p:nvSpPr>
          <p:cNvPr id="3" name="Content Placeholder 2"/>
          <p:cNvSpPr>
            <a:spLocks noGrp="1"/>
          </p:cNvSpPr>
          <p:nvPr>
            <p:ph idx="1"/>
          </p:nvPr>
        </p:nvSpPr>
        <p:spPr>
          <a:xfrm>
            <a:off x="457200" y="1058385"/>
            <a:ext cx="8229600" cy="5477139"/>
          </a:xfrm>
        </p:spPr>
        <p:txBody>
          <a:bodyPr>
            <a:normAutofit fontScale="55000" lnSpcReduction="20000"/>
          </a:bodyPr>
          <a:lstStyle/>
          <a:p>
            <a:pPr>
              <a:spcAft>
                <a:spcPts val="600"/>
              </a:spcAft>
            </a:pPr>
            <a:r>
              <a:rPr lang="en-US" sz="3600" dirty="0"/>
              <a:t>Don’t let anyone deceive you into disclosing protected </a:t>
            </a:r>
            <a:r>
              <a:rPr lang="en-US" sz="3600" dirty="0" smtClean="0"/>
              <a:t>or </a:t>
            </a:r>
            <a:r>
              <a:rPr lang="en-US" sz="3600" dirty="0"/>
              <a:t>confidential information. I</a:t>
            </a:r>
            <a:r>
              <a:rPr lang="en-US" sz="3600" dirty="0" smtClean="0"/>
              <a:t>f </a:t>
            </a:r>
            <a:r>
              <a:rPr lang="en-US" sz="3600" dirty="0"/>
              <a:t>you’re asked to ignore communications policies or procedures, </a:t>
            </a:r>
            <a:r>
              <a:rPr lang="en-US" sz="3600" dirty="0" smtClean="0"/>
              <a:t>be suspicious </a:t>
            </a:r>
            <a:r>
              <a:rPr lang="en-US" sz="3600" dirty="0"/>
              <a:t>&amp; request </a:t>
            </a:r>
            <a:r>
              <a:rPr lang="en-US" sz="3600" dirty="0" smtClean="0"/>
              <a:t>advice.  </a:t>
            </a:r>
            <a:endParaRPr lang="en-US" sz="3600" dirty="0"/>
          </a:p>
          <a:p>
            <a:pPr>
              <a:spcAft>
                <a:spcPts val="600"/>
              </a:spcAft>
            </a:pPr>
            <a:r>
              <a:rPr lang="en-US" sz="3600" dirty="0"/>
              <a:t>Use common sense &amp; exercise sound judgment when communicating. Take personal responsibility for your communications. If you’re not sure about posting something, then talk to </a:t>
            </a:r>
            <a:r>
              <a:rPr lang="en-US" sz="3600" dirty="0" smtClean="0"/>
              <a:t>a co-worker </a:t>
            </a:r>
            <a:r>
              <a:rPr lang="en-US" sz="3600" dirty="0"/>
              <a:t>about it. Remember, even though what you post might be legal that doesn’t mean it’s smart to share it</a:t>
            </a:r>
            <a:r>
              <a:rPr lang="en-US" sz="3600" dirty="0" smtClean="0"/>
              <a:t>. Plus, if we or your co-workers see it, it stands to reason that future prospective employers will see it too.</a:t>
            </a:r>
          </a:p>
          <a:p>
            <a:pPr lvl="1">
              <a:spcAft>
                <a:spcPts val="600"/>
              </a:spcAft>
            </a:pPr>
            <a:r>
              <a:rPr lang="en-US" sz="2900" dirty="0" smtClean="0"/>
              <a:t>Frankly, in light of the NLRB’s prohibitions, I’m not sure why saying “use common sense &amp; exercise sound judgment” is legal, whereas other types of prohibitions aren’t.</a:t>
            </a:r>
            <a:endParaRPr lang="en-US" sz="2900" dirty="0"/>
          </a:p>
          <a:p>
            <a:pPr>
              <a:spcAft>
                <a:spcPts val="600"/>
              </a:spcAft>
            </a:pPr>
            <a:r>
              <a:rPr lang="en-US" sz="3600" dirty="0"/>
              <a:t>Any harassing, bullying, discriminating or retaliatory communications or conduct isn’t permitted between co-workers or towards our customers. When in doubt, talk to someone or consult our anti-harassment &amp; discrimination policy.</a:t>
            </a:r>
          </a:p>
          <a:p>
            <a:pPr>
              <a:spcAft>
                <a:spcPts val="600"/>
              </a:spcAft>
            </a:pPr>
            <a:r>
              <a:rPr lang="en-US" sz="3600" dirty="0"/>
              <a:t>Don’t impersonate someone. Don’t post anything in the company’s name, or in a manner that could reasonably be attributed to us, without first obtaining the authorization of the company’s designated representative.</a:t>
            </a:r>
          </a:p>
          <a:p>
            <a:r>
              <a:rPr lang="en-US" sz="3600" dirty="0"/>
              <a:t>Treat others as you’d like them to treat you – the “Golden Rule.</a:t>
            </a:r>
            <a:r>
              <a:rPr lang="en-US" sz="3600" dirty="0" smtClean="0"/>
              <a:t>”</a:t>
            </a:r>
            <a:endParaRPr lang="en-US" sz="3600" dirty="0"/>
          </a:p>
        </p:txBody>
      </p:sp>
    </p:spTree>
    <p:extLst>
      <p:ext uri="{BB962C8B-B14F-4D97-AF65-F5344CB8AC3E}">
        <p14:creationId xmlns:p14="http://schemas.microsoft.com/office/powerpoint/2010/main" val="2446018697"/>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5838"/>
            <a:ext cx="8229600" cy="1190683"/>
          </a:xfrm>
        </p:spPr>
        <p:txBody>
          <a:bodyPr>
            <a:normAutofit fontScale="90000"/>
          </a:bodyPr>
          <a:lstStyle/>
          <a:p>
            <a:r>
              <a:rPr lang="en-US" dirty="0" smtClean="0"/>
              <a:t>If We Create A Policy, </a:t>
            </a:r>
            <a:br>
              <a:rPr lang="en-US" dirty="0" smtClean="0"/>
            </a:br>
            <a:r>
              <a:rPr lang="en-US" dirty="0" smtClean="0"/>
              <a:t>What Do We Do With It?  </a:t>
            </a:r>
            <a:r>
              <a:rPr lang="en-US" sz="2700" dirty="0" smtClean="0"/>
              <a:t>Slide # 1/2</a:t>
            </a:r>
            <a:endParaRPr lang="en-US" sz="2700" dirty="0"/>
          </a:p>
        </p:txBody>
      </p:sp>
      <p:sp>
        <p:nvSpPr>
          <p:cNvPr id="3" name="Content Placeholder 2"/>
          <p:cNvSpPr>
            <a:spLocks noGrp="1"/>
          </p:cNvSpPr>
          <p:nvPr>
            <p:ph idx="1"/>
          </p:nvPr>
        </p:nvSpPr>
        <p:spPr>
          <a:xfrm>
            <a:off x="457200" y="1600200"/>
            <a:ext cx="8229600" cy="4789796"/>
          </a:xfrm>
        </p:spPr>
        <p:txBody>
          <a:bodyPr>
            <a:normAutofit fontScale="70000" lnSpcReduction="20000"/>
          </a:bodyPr>
          <a:lstStyle/>
          <a:p>
            <a:pPr>
              <a:spcAft>
                <a:spcPts val="600"/>
              </a:spcAft>
            </a:pPr>
            <a:r>
              <a:rPr lang="en-US" dirty="0" smtClean="0"/>
              <a:t>Integrate your social media policy with other e-media or tech policies. Having multiple stand-alone policies is complicated &amp; inefficient.</a:t>
            </a:r>
          </a:p>
          <a:p>
            <a:pPr>
              <a:spcAft>
                <a:spcPts val="600"/>
              </a:spcAft>
            </a:pPr>
            <a:r>
              <a:rPr lang="en-US" dirty="0" smtClean="0"/>
              <a:t>Management are leaders, so behave as leaders (effective leaders that is). Walk-the-walk &amp; set the example for others.</a:t>
            </a:r>
          </a:p>
          <a:p>
            <a:pPr>
              <a:spcAft>
                <a:spcPts val="600"/>
              </a:spcAft>
            </a:pPr>
            <a:r>
              <a:rPr lang="en-US" dirty="0" smtClean="0"/>
              <a:t>Decide who will manage &amp; monitor your company’s social media. Where it’s posted, when, by whom, what, etc.</a:t>
            </a:r>
          </a:p>
          <a:p>
            <a:pPr>
              <a:spcAft>
                <a:spcPts val="600"/>
              </a:spcAft>
            </a:pPr>
            <a:r>
              <a:rPr lang="en-US" dirty="0" smtClean="0"/>
              <a:t>Have a response or intervention plan in case a crisis occurs.</a:t>
            </a:r>
          </a:p>
          <a:p>
            <a:pPr>
              <a:spcAft>
                <a:spcPts val="600"/>
              </a:spcAft>
            </a:pPr>
            <a:r>
              <a:rPr lang="en-US" dirty="0" smtClean="0"/>
              <a:t>Establish which topics are taboo to post about or discuss; e.g., lewd images, protected intellectual property, dishonest information, regulated info. (SEC, FDA, etc.). </a:t>
            </a:r>
          </a:p>
          <a:p>
            <a:pPr>
              <a:spcAft>
                <a:spcPts val="600"/>
              </a:spcAft>
            </a:pPr>
            <a:r>
              <a:rPr lang="en-US" dirty="0" smtClean="0"/>
              <a:t>Be consistent in your application of the policy. Document when applied, how applied, to whom, why, etc.</a:t>
            </a:r>
          </a:p>
          <a:p>
            <a:pPr>
              <a:spcAft>
                <a:spcPts val="600"/>
              </a:spcAft>
            </a:pPr>
            <a:r>
              <a:rPr lang="en-US" dirty="0" smtClean="0"/>
              <a:t>Incentivize compliance or exemplary use of e-media.</a:t>
            </a:r>
          </a:p>
        </p:txBody>
      </p:sp>
    </p:spTree>
    <p:extLst>
      <p:ext uri="{BB962C8B-B14F-4D97-AF65-F5344CB8AC3E}">
        <p14:creationId xmlns:p14="http://schemas.microsoft.com/office/powerpoint/2010/main" val="114635633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298"/>
            <a:ext cx="8229600" cy="886397"/>
          </a:xfrm>
        </p:spPr>
        <p:txBody>
          <a:bodyPr>
            <a:normAutofit fontScale="90000"/>
          </a:bodyPr>
          <a:lstStyle/>
          <a:p>
            <a:r>
              <a:rPr lang="en-US" sz="3600" dirty="0"/>
              <a:t>If We Create A Policy, </a:t>
            </a:r>
            <a:br>
              <a:rPr lang="en-US" sz="3600" dirty="0"/>
            </a:br>
            <a:r>
              <a:rPr lang="en-US" sz="3600" dirty="0" smtClean="0"/>
              <a:t>What </a:t>
            </a:r>
            <a:r>
              <a:rPr lang="en-US" sz="3600" dirty="0"/>
              <a:t>Do We Do With It? </a:t>
            </a:r>
            <a:r>
              <a:rPr lang="en-US" sz="2700" dirty="0"/>
              <a:t>Slide # </a:t>
            </a:r>
            <a:r>
              <a:rPr lang="en-US" sz="2700" dirty="0" smtClean="0"/>
              <a:t>2/</a:t>
            </a:r>
            <a:r>
              <a:rPr lang="en-US" sz="2700" dirty="0"/>
              <a:t>2</a:t>
            </a:r>
          </a:p>
        </p:txBody>
      </p:sp>
      <p:sp>
        <p:nvSpPr>
          <p:cNvPr id="3" name="Content Placeholder 2"/>
          <p:cNvSpPr>
            <a:spLocks noGrp="1"/>
          </p:cNvSpPr>
          <p:nvPr>
            <p:ph idx="1"/>
          </p:nvPr>
        </p:nvSpPr>
        <p:spPr>
          <a:xfrm>
            <a:off x="457200" y="1203912"/>
            <a:ext cx="8229600" cy="5305151"/>
          </a:xfrm>
        </p:spPr>
        <p:txBody>
          <a:bodyPr>
            <a:normAutofit fontScale="55000" lnSpcReduction="20000"/>
          </a:bodyPr>
          <a:lstStyle/>
          <a:p>
            <a:pPr>
              <a:spcAft>
                <a:spcPts val="600"/>
              </a:spcAft>
            </a:pPr>
            <a:r>
              <a:rPr lang="en-US" sz="3800" dirty="0"/>
              <a:t>Be respectful of </a:t>
            </a:r>
            <a:r>
              <a:rPr lang="en-US" sz="3800" dirty="0" smtClean="0"/>
              <a:t>others’ </a:t>
            </a:r>
            <a:r>
              <a:rPr lang="en-US" sz="3800" dirty="0"/>
              <a:t>privacy, especially those who aren’t </a:t>
            </a:r>
            <a:r>
              <a:rPr lang="en-US" sz="3800" dirty="0" smtClean="0"/>
              <a:t>employees, </a:t>
            </a:r>
            <a:r>
              <a:rPr lang="en-US" sz="3800" dirty="0"/>
              <a:t>or those who aren’t personally or professionally engaged in social media. Recognize where the boundaries </a:t>
            </a:r>
            <a:r>
              <a:rPr lang="en-US" sz="3800" dirty="0" smtClean="0"/>
              <a:t>lie (easier said than done right?). </a:t>
            </a:r>
          </a:p>
          <a:p>
            <a:pPr lvl="1">
              <a:spcAft>
                <a:spcPts val="600"/>
              </a:spcAft>
            </a:pPr>
            <a:r>
              <a:rPr lang="en-US" sz="3800" dirty="0" smtClean="0"/>
              <a:t>This can also be used as sample policy language.</a:t>
            </a:r>
            <a:endParaRPr lang="en-US" sz="3800" dirty="0"/>
          </a:p>
          <a:p>
            <a:pPr>
              <a:spcAft>
                <a:spcPts val="600"/>
              </a:spcAft>
            </a:pPr>
            <a:r>
              <a:rPr lang="en-US" sz="3800" dirty="0" smtClean="0"/>
              <a:t>Recognize </a:t>
            </a:r>
            <a:r>
              <a:rPr lang="en-US" sz="3800" dirty="0"/>
              <a:t>when an employee is communicating about the work lives of coworkers as opposed to something </a:t>
            </a:r>
            <a:r>
              <a:rPr lang="en-US" sz="3800" dirty="0" smtClean="0"/>
              <a:t>only affecting </a:t>
            </a:r>
            <a:r>
              <a:rPr lang="en-US" sz="3800" dirty="0"/>
              <a:t>themselves.  </a:t>
            </a:r>
          </a:p>
          <a:p>
            <a:pPr>
              <a:spcAft>
                <a:spcPts val="600"/>
              </a:spcAft>
            </a:pPr>
            <a:r>
              <a:rPr lang="en-US" sz="3800" dirty="0"/>
              <a:t>Stay current on trends </a:t>
            </a:r>
            <a:r>
              <a:rPr lang="en-US" sz="3800" dirty="0" smtClean="0"/>
              <a:t>&amp; innovations, </a:t>
            </a:r>
            <a:r>
              <a:rPr lang="en-US" sz="3800" dirty="0"/>
              <a:t>including slang, </a:t>
            </a:r>
            <a:r>
              <a:rPr lang="en-US" sz="3800" dirty="0" smtClean="0"/>
              <a:t>security issues.</a:t>
            </a:r>
          </a:p>
          <a:p>
            <a:pPr>
              <a:spcAft>
                <a:spcPts val="600"/>
              </a:spcAft>
            </a:pPr>
            <a:r>
              <a:rPr lang="en-US" sz="3800" dirty="0" smtClean="0"/>
              <a:t>Train your company (everyone) on it. Get buy in from all.</a:t>
            </a:r>
            <a:endParaRPr lang="en-US" sz="3800" dirty="0"/>
          </a:p>
          <a:p>
            <a:r>
              <a:rPr lang="en-US" sz="3800" dirty="0"/>
              <a:t>Finally, &amp; this is really important, be transparent. It strikes me that one of the key aspects of all e-media is transparency. It’s scary &amp; intimidating to expose oneself, but this doesn’t mean that you have to go “all the way.” </a:t>
            </a:r>
          </a:p>
          <a:p>
            <a:pPr lvl="1"/>
            <a:r>
              <a:rPr lang="en-US" sz="3800" dirty="0"/>
              <a:t>Transparency can be as simple as explaining why your taking action “A” as opposed to actions “B” or “C.”</a:t>
            </a:r>
          </a:p>
          <a:p>
            <a:endParaRPr lang="en-US" dirty="0"/>
          </a:p>
        </p:txBody>
      </p:sp>
    </p:spTree>
    <p:extLst>
      <p:ext uri="{BB962C8B-B14F-4D97-AF65-F5344CB8AC3E}">
        <p14:creationId xmlns:p14="http://schemas.microsoft.com/office/powerpoint/2010/main" val="3446701247"/>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906"/>
            <a:ext cx="8229600" cy="754099"/>
          </a:xfrm>
        </p:spPr>
        <p:txBody>
          <a:bodyPr>
            <a:normAutofit fontScale="90000"/>
          </a:bodyPr>
          <a:lstStyle/>
          <a:p>
            <a:r>
              <a:rPr lang="en-US" dirty="0" smtClean="0"/>
              <a:t>Trends – What to Watch Out For</a:t>
            </a:r>
            <a:endParaRPr lang="en-US" dirty="0"/>
          </a:p>
        </p:txBody>
      </p:sp>
      <p:sp>
        <p:nvSpPr>
          <p:cNvPr id="3" name="Content Placeholder 2"/>
          <p:cNvSpPr>
            <a:spLocks noGrp="1"/>
          </p:cNvSpPr>
          <p:nvPr>
            <p:ph idx="1"/>
          </p:nvPr>
        </p:nvSpPr>
        <p:spPr>
          <a:xfrm>
            <a:off x="457200" y="1217142"/>
            <a:ext cx="8229600" cy="5252232"/>
          </a:xfrm>
        </p:spPr>
        <p:txBody>
          <a:bodyPr>
            <a:normAutofit fontScale="77500" lnSpcReduction="20000"/>
          </a:bodyPr>
          <a:lstStyle/>
          <a:p>
            <a:pPr>
              <a:spcAft>
                <a:spcPts val="600"/>
              </a:spcAft>
            </a:pPr>
            <a:r>
              <a:rPr lang="en-US" dirty="0" smtClean="0"/>
              <a:t>13 states have made asking for passwords &amp; related information illegal, more states are considering this &amp; it’s arguably bad management. </a:t>
            </a:r>
          </a:p>
          <a:p>
            <a:pPr lvl="1">
              <a:spcAft>
                <a:spcPts val="600"/>
              </a:spcAft>
            </a:pPr>
            <a:r>
              <a:rPr lang="en-US" dirty="0" smtClean="0"/>
              <a:t>AR, CA, CO, IL, DE, MI, MD, NM, NV, OR, UT, VT, WA</a:t>
            </a:r>
          </a:p>
          <a:p>
            <a:pPr lvl="1">
              <a:spcAft>
                <a:spcPts val="600"/>
              </a:spcAft>
            </a:pPr>
            <a:r>
              <a:rPr lang="en-US" dirty="0" smtClean="0"/>
              <a:t>30-plus other states are considering such laws.</a:t>
            </a:r>
          </a:p>
          <a:p>
            <a:pPr lvl="1">
              <a:spcAft>
                <a:spcPts val="600"/>
              </a:spcAft>
            </a:pPr>
            <a:r>
              <a:rPr lang="en-US" dirty="0" smtClean="0"/>
              <a:t>So don’t </a:t>
            </a:r>
            <a:r>
              <a:rPr lang="en-US" dirty="0"/>
              <a:t>ask job applicants or employees for access to </a:t>
            </a:r>
            <a:r>
              <a:rPr lang="en-US" i="1" dirty="0" smtClean="0"/>
              <a:t>PERSONAL</a:t>
            </a:r>
            <a:r>
              <a:rPr lang="en-US" dirty="0" smtClean="0"/>
              <a:t> social </a:t>
            </a:r>
            <a:r>
              <a:rPr lang="en-US" dirty="0"/>
              <a:t>media accounts, </a:t>
            </a:r>
            <a:r>
              <a:rPr lang="en-US" dirty="0" smtClean="0"/>
              <a:t>passwords, information or devices </a:t>
            </a:r>
            <a:r>
              <a:rPr lang="en-US" dirty="0"/>
              <a:t>that they’ve </a:t>
            </a:r>
            <a:r>
              <a:rPr lang="en-US" b="1" i="1" dirty="0" smtClean="0"/>
              <a:t>actively</a:t>
            </a:r>
            <a:r>
              <a:rPr lang="en-US" dirty="0" smtClean="0"/>
              <a:t> taken </a:t>
            </a:r>
            <a:r>
              <a:rPr lang="en-US" dirty="0"/>
              <a:t>steps to protect. </a:t>
            </a:r>
            <a:endParaRPr lang="en-US" dirty="0" smtClean="0"/>
          </a:p>
          <a:p>
            <a:pPr>
              <a:spcAft>
                <a:spcPts val="600"/>
              </a:spcAft>
            </a:pPr>
            <a:r>
              <a:rPr lang="en-US" dirty="0" smtClean="0"/>
              <a:t>Language is less of a barrier to communicating across cultures; visuals are emphasized. </a:t>
            </a:r>
            <a:r>
              <a:rPr lang="en-US" sz="2600" dirty="0" smtClean="0"/>
              <a:t>See handout “Disruptions: Social Media Images Form a New Language Online,” 6/30/13, Nick </a:t>
            </a:r>
            <a:r>
              <a:rPr lang="en-US" sz="2600" dirty="0" err="1" smtClean="0"/>
              <a:t>Bilton</a:t>
            </a:r>
            <a:r>
              <a:rPr lang="en-US" sz="2600" dirty="0" smtClean="0"/>
              <a:t>, NY Times Online, Bits Blog</a:t>
            </a:r>
            <a:r>
              <a:rPr lang="en-US" dirty="0" smtClean="0"/>
              <a:t>.</a:t>
            </a:r>
          </a:p>
          <a:p>
            <a:pPr>
              <a:spcAft>
                <a:spcPts val="600"/>
              </a:spcAft>
            </a:pPr>
            <a:r>
              <a:rPr lang="en-US" dirty="0" smtClean="0"/>
              <a:t>More professionals whose careers are dedicated only to social media. They manage content, ownership, accounts &amp; whatever else is invented.</a:t>
            </a:r>
            <a:endParaRPr lang="en-US" dirty="0"/>
          </a:p>
          <a:p>
            <a:endParaRPr lang="en-US" dirty="0"/>
          </a:p>
        </p:txBody>
      </p:sp>
    </p:spTree>
    <p:extLst>
      <p:ext uri="{BB962C8B-B14F-4D97-AF65-F5344CB8AC3E}">
        <p14:creationId xmlns:p14="http://schemas.microsoft.com/office/powerpoint/2010/main" val="55478883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Our Terms – </a:t>
            </a:r>
            <a:br>
              <a:rPr lang="en-US" dirty="0" smtClean="0"/>
            </a:br>
            <a:r>
              <a:rPr lang="en-US" dirty="0" smtClean="0"/>
              <a:t>Common Reference Points  </a:t>
            </a:r>
            <a:r>
              <a:rPr lang="en-US" sz="3100" dirty="0" smtClean="0"/>
              <a:t>Slide # 1/2</a:t>
            </a:r>
            <a:endParaRPr lang="en-US" sz="3100" dirty="0"/>
          </a:p>
        </p:txBody>
      </p:sp>
      <p:sp>
        <p:nvSpPr>
          <p:cNvPr id="3" name="Content Placeholder 2"/>
          <p:cNvSpPr>
            <a:spLocks noGrp="1"/>
          </p:cNvSpPr>
          <p:nvPr>
            <p:ph idx="1"/>
          </p:nvPr>
        </p:nvSpPr>
        <p:spPr/>
        <p:txBody>
          <a:bodyPr>
            <a:normAutofit/>
          </a:bodyPr>
          <a:lstStyle/>
          <a:p>
            <a:r>
              <a:rPr lang="en-US" dirty="0" smtClean="0"/>
              <a:t>What’s “social </a:t>
            </a:r>
            <a:r>
              <a:rPr lang="en-US" dirty="0"/>
              <a:t>m</a:t>
            </a:r>
            <a:r>
              <a:rPr lang="en-US" dirty="0" smtClean="0"/>
              <a:t>edia?”</a:t>
            </a:r>
          </a:p>
          <a:p>
            <a:pPr lvl="1"/>
            <a:r>
              <a:rPr lang="en-US" dirty="0" smtClean="0"/>
              <a:t>It’s also called electronic media, e-media, social networking &amp; online networking. </a:t>
            </a:r>
          </a:p>
          <a:p>
            <a:pPr lvl="1"/>
            <a:r>
              <a:rPr lang="en-US" dirty="0" smtClean="0"/>
              <a:t>It’s simply </a:t>
            </a:r>
            <a:r>
              <a:rPr lang="en-US" i="1" u="sng" dirty="0" smtClean="0"/>
              <a:t>communication via the internet</a:t>
            </a:r>
            <a:r>
              <a:rPr lang="en-US" dirty="0" smtClean="0"/>
              <a:t>. </a:t>
            </a:r>
          </a:p>
          <a:p>
            <a:pPr lvl="2"/>
            <a:r>
              <a:rPr lang="en-US" dirty="0" smtClean="0"/>
              <a:t>It doesn’t matter whether it’s done via email, texting, LinkedIn, Facebook, chat rooms, Skype or Google Talk.</a:t>
            </a:r>
          </a:p>
          <a:p>
            <a:pPr lvl="2"/>
            <a:r>
              <a:rPr lang="en-US" dirty="0" smtClean="0"/>
              <a:t>The terminology &amp; methods change so quickly that terms that were popular a few years ago such as instant messaging, internet 2.0 &amp; chat rooms are now obsolete. Remember AOL, MySpace or </a:t>
            </a:r>
            <a:r>
              <a:rPr lang="en-US" dirty="0" err="1" smtClean="0"/>
              <a:t>Ryze</a:t>
            </a:r>
            <a:r>
              <a:rPr lang="en-US" dirty="0" smtClean="0"/>
              <a:t>?</a:t>
            </a:r>
          </a:p>
        </p:txBody>
      </p:sp>
    </p:spTree>
    <p:extLst>
      <p:ext uri="{BB962C8B-B14F-4D97-AF65-F5344CB8AC3E}">
        <p14:creationId xmlns:p14="http://schemas.microsoft.com/office/powerpoint/2010/main" val="22393110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Terms Cont. </a:t>
            </a:r>
            <a:r>
              <a:rPr lang="en-US" sz="2800" dirty="0" smtClean="0"/>
              <a:t>Slide # 2/2</a:t>
            </a:r>
            <a:endParaRPr lang="en-US" sz="2800" dirty="0"/>
          </a:p>
        </p:txBody>
      </p:sp>
      <p:sp>
        <p:nvSpPr>
          <p:cNvPr id="3" name="Content Placeholder 2"/>
          <p:cNvSpPr>
            <a:spLocks noGrp="1"/>
          </p:cNvSpPr>
          <p:nvPr>
            <p:ph idx="1"/>
          </p:nvPr>
        </p:nvSpPr>
        <p:spPr>
          <a:xfrm>
            <a:off x="277792" y="1600200"/>
            <a:ext cx="8532196" cy="4525963"/>
          </a:xfrm>
        </p:spPr>
        <p:txBody>
          <a:bodyPr>
            <a:normAutofit fontScale="77500" lnSpcReduction="20000"/>
          </a:bodyPr>
          <a:lstStyle/>
          <a:p>
            <a:pPr>
              <a:spcAft>
                <a:spcPts val="600"/>
              </a:spcAft>
            </a:pPr>
            <a:r>
              <a:rPr lang="en-US" dirty="0" smtClean="0"/>
              <a:t>Although the modes of communication &amp; the lingo may change, the basic component of social media is </a:t>
            </a:r>
            <a:r>
              <a:rPr lang="en-US" i="1" u="sng" dirty="0" smtClean="0"/>
              <a:t>communication via the internet</a:t>
            </a:r>
            <a:r>
              <a:rPr lang="en-US" dirty="0" smtClean="0"/>
              <a:t>.  </a:t>
            </a:r>
          </a:p>
          <a:p>
            <a:pPr lvl="1">
              <a:spcAft>
                <a:spcPts val="600"/>
              </a:spcAft>
            </a:pPr>
            <a:r>
              <a:rPr lang="en-US" dirty="0"/>
              <a:t>T</a:t>
            </a:r>
            <a:r>
              <a:rPr lang="en-US" dirty="0" smtClean="0"/>
              <a:t>hese communications can be recorded or published.</a:t>
            </a:r>
          </a:p>
          <a:p>
            <a:pPr lvl="1">
              <a:spcAft>
                <a:spcPts val="600"/>
              </a:spcAft>
            </a:pPr>
            <a:r>
              <a:rPr lang="en-US" dirty="0" smtClean="0"/>
              <a:t>Some theorize that whether our communications are </a:t>
            </a:r>
            <a:r>
              <a:rPr lang="en-US" i="1" dirty="0" smtClean="0"/>
              <a:t>intentionally</a:t>
            </a:r>
            <a:r>
              <a:rPr lang="en-US" dirty="0" smtClean="0"/>
              <a:t> recorded or not, they’re still recorded forever. Does this matter? Is the government or business eavesdropping or listening? (rhetorical question because we know the answer is </a:t>
            </a:r>
            <a:r>
              <a:rPr lang="en-US" b="1" dirty="0" smtClean="0"/>
              <a:t>YES</a:t>
            </a:r>
            <a:r>
              <a:rPr lang="en-US" dirty="0" smtClean="0"/>
              <a:t>!).</a:t>
            </a:r>
          </a:p>
          <a:p>
            <a:pPr>
              <a:spcAft>
                <a:spcPts val="600"/>
              </a:spcAft>
            </a:pPr>
            <a:r>
              <a:rPr lang="en-US" dirty="0" smtClean="0"/>
              <a:t>What happens to social media if the internet is no longer the in vogue method of communication?</a:t>
            </a:r>
          </a:p>
          <a:p>
            <a:pPr lvl="1">
              <a:spcAft>
                <a:spcPts val="600"/>
              </a:spcAft>
            </a:pPr>
            <a:r>
              <a:rPr lang="en-US" dirty="0" smtClean="0"/>
              <a:t>For our purposes, social media is just the name given to this mode of communication.  It can &amp; will change, but it seems that it will always be electronic &amp; it will always exist.</a:t>
            </a:r>
          </a:p>
        </p:txBody>
      </p:sp>
    </p:spTree>
    <p:extLst>
      <p:ext uri="{BB962C8B-B14F-4D97-AF65-F5344CB8AC3E}">
        <p14:creationId xmlns:p14="http://schemas.microsoft.com/office/powerpoint/2010/main" val="29700796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49895"/>
          </a:xfrm>
        </p:spPr>
        <p:txBody>
          <a:bodyPr>
            <a:normAutofit/>
          </a:bodyPr>
          <a:lstStyle/>
          <a:p>
            <a:r>
              <a:rPr lang="en-US" sz="4000" dirty="0" smtClean="0"/>
              <a:t>Popular Social Media in July 2013</a:t>
            </a:r>
            <a:endParaRPr lang="en-US" sz="4000" dirty="0"/>
          </a:p>
        </p:txBody>
      </p:sp>
      <p:sp>
        <p:nvSpPr>
          <p:cNvPr id="3" name="Content Placeholder 2"/>
          <p:cNvSpPr>
            <a:spLocks noGrp="1"/>
          </p:cNvSpPr>
          <p:nvPr>
            <p:ph idx="1"/>
          </p:nvPr>
        </p:nvSpPr>
        <p:spPr>
          <a:xfrm>
            <a:off x="457200" y="849895"/>
            <a:ext cx="8229600" cy="5566559"/>
          </a:xfrm>
        </p:spPr>
        <p:txBody>
          <a:bodyPr>
            <a:normAutofit fontScale="70000" lnSpcReduction="20000"/>
          </a:bodyPr>
          <a:lstStyle/>
          <a:p>
            <a:r>
              <a:rPr lang="en-US" dirty="0" smtClean="0"/>
              <a:t>In my opinion, the most popular social media right now are:</a:t>
            </a:r>
          </a:p>
          <a:p>
            <a:pPr lvl="1">
              <a:spcBef>
                <a:spcPts val="1080"/>
              </a:spcBef>
              <a:spcAft>
                <a:spcPts val="600"/>
              </a:spcAft>
            </a:pPr>
            <a:r>
              <a:rPr lang="en-US" dirty="0" smtClean="0"/>
              <a:t>Facebook</a:t>
            </a:r>
          </a:p>
          <a:p>
            <a:pPr lvl="1">
              <a:spcAft>
                <a:spcPts val="600"/>
              </a:spcAft>
            </a:pPr>
            <a:r>
              <a:rPr lang="en-US" dirty="0" err="1" smtClean="0"/>
              <a:t>Instagram</a:t>
            </a:r>
            <a:endParaRPr lang="en-US" dirty="0" smtClean="0"/>
          </a:p>
          <a:p>
            <a:pPr lvl="1">
              <a:spcAft>
                <a:spcPts val="600"/>
              </a:spcAft>
            </a:pPr>
            <a:r>
              <a:rPr lang="en-US" dirty="0" smtClean="0"/>
              <a:t>Email &amp; text/MMS/SMS messaging</a:t>
            </a:r>
          </a:p>
          <a:p>
            <a:pPr lvl="1">
              <a:spcAft>
                <a:spcPts val="600"/>
              </a:spcAft>
            </a:pPr>
            <a:r>
              <a:rPr lang="en-US" dirty="0" smtClean="0"/>
              <a:t>LinkedIn</a:t>
            </a:r>
          </a:p>
          <a:p>
            <a:pPr lvl="1">
              <a:spcAft>
                <a:spcPts val="600"/>
              </a:spcAft>
            </a:pPr>
            <a:r>
              <a:rPr lang="en-US" dirty="0" smtClean="0"/>
              <a:t>Go To Meeting, Skype &amp; other video &amp; audio chatting services</a:t>
            </a:r>
          </a:p>
          <a:p>
            <a:pPr lvl="1">
              <a:spcAft>
                <a:spcPts val="600"/>
              </a:spcAft>
            </a:pPr>
            <a:r>
              <a:rPr lang="en-US" dirty="0" smtClean="0"/>
              <a:t>Google &amp; their multiple services (can’t say it’s YouTube, Chat or Talk since Google keeps changing their names), but Google is the common interface</a:t>
            </a:r>
          </a:p>
          <a:p>
            <a:pPr lvl="1">
              <a:spcAft>
                <a:spcPts val="600"/>
              </a:spcAft>
            </a:pPr>
            <a:r>
              <a:rPr lang="en-US" dirty="0" smtClean="0"/>
              <a:t>Flickr</a:t>
            </a:r>
          </a:p>
          <a:p>
            <a:pPr lvl="1">
              <a:spcAft>
                <a:spcPts val="600"/>
              </a:spcAft>
            </a:pPr>
            <a:r>
              <a:rPr lang="en-US" dirty="0" smtClean="0"/>
              <a:t>Twitter</a:t>
            </a:r>
          </a:p>
          <a:p>
            <a:pPr lvl="1">
              <a:spcAft>
                <a:spcPts val="600"/>
              </a:spcAft>
            </a:pPr>
            <a:r>
              <a:rPr lang="en-US" dirty="0" smtClean="0"/>
              <a:t>Yelp</a:t>
            </a:r>
          </a:p>
          <a:p>
            <a:pPr lvl="1"/>
            <a:r>
              <a:rPr lang="en-US" dirty="0" smtClean="0"/>
              <a:t>My Blog (</a:t>
            </a:r>
            <a:r>
              <a:rPr lang="en-US" dirty="0" err="1" smtClean="0"/>
              <a:t>charlesakrugel.com</a:t>
            </a:r>
            <a:r>
              <a:rPr lang="en-US" dirty="0" smtClean="0"/>
              <a:t>) &amp; LinkedIn group (Charles </a:t>
            </a:r>
            <a:r>
              <a:rPr lang="en-US" dirty="0" err="1" smtClean="0"/>
              <a:t>Krugel’s</a:t>
            </a:r>
            <a:r>
              <a:rPr lang="en-US" dirty="0" smtClean="0"/>
              <a:t> Labor &amp; Employment Law &amp; Human Resources Practices Group) </a:t>
            </a:r>
            <a:r>
              <a:rPr lang="en-US" dirty="0" smtClean="0">
                <a:solidFill>
                  <a:srgbClr val="FF0000"/>
                </a:solidFill>
                <a:effectLst>
                  <a:glow rad="228600">
                    <a:schemeClr val="accent3">
                      <a:satMod val="175000"/>
                      <a:alpha val="40000"/>
                    </a:schemeClr>
                  </a:glow>
                </a:effectLst>
                <a:sym typeface="Wingdings"/>
              </a:rPr>
              <a:t></a:t>
            </a:r>
          </a:p>
          <a:p>
            <a:pPr lvl="2"/>
            <a:r>
              <a:rPr lang="en-US" dirty="0" smtClean="0">
                <a:effectLst/>
                <a:sym typeface="Wingdings"/>
              </a:rPr>
              <a:t>FYI: My only e-media affiliations are LinkedIn, my blog, Google+, my YouTube channel (Charles </a:t>
            </a:r>
            <a:r>
              <a:rPr lang="en-US" dirty="0" err="1" smtClean="0">
                <a:effectLst/>
                <a:sym typeface="Wingdings"/>
              </a:rPr>
              <a:t>Krugel’s</a:t>
            </a:r>
            <a:r>
              <a:rPr lang="en-US" dirty="0" smtClean="0">
                <a:effectLst/>
                <a:sym typeface="Wingdings"/>
              </a:rPr>
              <a:t> YouTube Channel) &amp; my media interviews</a:t>
            </a:r>
            <a:endParaRPr lang="en-US" dirty="0">
              <a:effectLst/>
            </a:endParaRPr>
          </a:p>
        </p:txBody>
      </p:sp>
    </p:spTree>
    <p:extLst>
      <p:ext uri="{BB962C8B-B14F-4D97-AF65-F5344CB8AC3E}">
        <p14:creationId xmlns:p14="http://schemas.microsoft.com/office/powerpoint/2010/main" val="37570332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988"/>
            <a:ext cx="8229600" cy="859938"/>
          </a:xfrm>
        </p:spPr>
        <p:txBody>
          <a:bodyPr>
            <a:normAutofit/>
          </a:bodyPr>
          <a:lstStyle/>
          <a:p>
            <a:r>
              <a:rPr lang="en-US" dirty="0" smtClean="0"/>
              <a:t>Issues We’ll Cover</a:t>
            </a:r>
            <a:endParaRPr lang="en-US" dirty="0"/>
          </a:p>
        </p:txBody>
      </p:sp>
      <p:sp>
        <p:nvSpPr>
          <p:cNvPr id="3" name="Content Placeholder 2"/>
          <p:cNvSpPr>
            <a:spLocks noGrp="1"/>
          </p:cNvSpPr>
          <p:nvPr>
            <p:ph idx="1"/>
          </p:nvPr>
        </p:nvSpPr>
        <p:spPr>
          <a:xfrm>
            <a:off x="457200" y="1230373"/>
            <a:ext cx="8229600" cy="5265461"/>
          </a:xfrm>
        </p:spPr>
        <p:txBody>
          <a:bodyPr>
            <a:normAutofit fontScale="85000" lnSpcReduction="20000"/>
          </a:bodyPr>
          <a:lstStyle/>
          <a:p>
            <a:pPr>
              <a:spcAft>
                <a:spcPts val="600"/>
              </a:spcAft>
            </a:pPr>
            <a:r>
              <a:rPr lang="en-US" dirty="0" smtClean="0"/>
              <a:t>Over the past decade, various workplace issues involving social media have arisen. Undoubtedly, the quantity of issues will greatly increase.</a:t>
            </a:r>
          </a:p>
          <a:p>
            <a:pPr>
              <a:spcAft>
                <a:spcPts val="600"/>
              </a:spcAft>
            </a:pPr>
            <a:r>
              <a:rPr lang="en-US" dirty="0" smtClean="0"/>
              <a:t>Based on the cases I’ve seen &amp; read about here’s what businesses are dealing with the most:</a:t>
            </a:r>
          </a:p>
          <a:p>
            <a:pPr lvl="1">
              <a:spcAft>
                <a:spcPts val="600"/>
              </a:spcAft>
            </a:pPr>
            <a:r>
              <a:rPr lang="en-US" dirty="0" smtClean="0"/>
              <a:t>Negative statements from employees concerning their bosses, customers, co-workers, products or services sold, </a:t>
            </a:r>
            <a:r>
              <a:rPr lang="en-US" i="1" dirty="0" smtClean="0"/>
              <a:t>compensation, benefits, work hours</a:t>
            </a:r>
            <a:r>
              <a:rPr lang="en-US" i="1" dirty="0"/>
              <a:t> </a:t>
            </a:r>
            <a:r>
              <a:rPr lang="en-US" i="1" dirty="0" smtClean="0"/>
              <a:t>&amp; rules</a:t>
            </a:r>
            <a:r>
              <a:rPr lang="en-US" dirty="0" smtClean="0"/>
              <a:t>.</a:t>
            </a:r>
          </a:p>
          <a:p>
            <a:pPr lvl="1">
              <a:spcAft>
                <a:spcPts val="600"/>
              </a:spcAft>
            </a:pPr>
            <a:r>
              <a:rPr lang="en-US" dirty="0" smtClean="0"/>
              <a:t>Blatantly inappropriate statements; e.g., lewdness, nudity, profanity, racism, sexism, other “isms.” Also, bullying or harassing behavior, lying or exaggeration, &amp; political or ideological statements. </a:t>
            </a:r>
          </a:p>
          <a:p>
            <a:pPr lvl="1">
              <a:spcAft>
                <a:spcPts val="600"/>
              </a:spcAft>
            </a:pPr>
            <a:r>
              <a:rPr lang="en-US" dirty="0" smtClean="0"/>
              <a:t>Ownership issues. Who owns a company’s social media account?  What constitutes ownership?</a:t>
            </a:r>
            <a:endParaRPr lang="en-US" dirty="0"/>
          </a:p>
        </p:txBody>
      </p:sp>
    </p:spTree>
    <p:extLst>
      <p:ext uri="{BB962C8B-B14F-4D97-AF65-F5344CB8AC3E}">
        <p14:creationId xmlns:p14="http://schemas.microsoft.com/office/powerpoint/2010/main" val="37216631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652"/>
            <a:ext cx="8229600" cy="1325562"/>
          </a:xfrm>
        </p:spPr>
        <p:txBody>
          <a:bodyPr>
            <a:normAutofit/>
          </a:bodyPr>
          <a:lstStyle/>
          <a:p>
            <a:r>
              <a:rPr lang="en-US" sz="3200" dirty="0" smtClean="0"/>
              <a:t>What Kind of Guidance Exists Concerning the </a:t>
            </a:r>
            <a:r>
              <a:rPr lang="en-US" sz="3200" dirty="0"/>
              <a:t>Employer–Employee </a:t>
            </a:r>
            <a:r>
              <a:rPr lang="en-US" sz="3200" dirty="0" smtClean="0"/>
              <a:t>Relationship? </a:t>
            </a:r>
            <a:r>
              <a:rPr lang="en-US" sz="2400" dirty="0" smtClean="0"/>
              <a:t>Slide #1/2</a:t>
            </a:r>
            <a:endParaRPr lang="en-US" sz="2400" dirty="0"/>
          </a:p>
        </p:txBody>
      </p:sp>
      <p:sp>
        <p:nvSpPr>
          <p:cNvPr id="3" name="Content Placeholder 2"/>
          <p:cNvSpPr>
            <a:spLocks noGrp="1"/>
          </p:cNvSpPr>
          <p:nvPr>
            <p:ph idx="1"/>
          </p:nvPr>
        </p:nvSpPr>
        <p:spPr>
          <a:xfrm>
            <a:off x="457200" y="1852173"/>
            <a:ext cx="8229600" cy="4723040"/>
          </a:xfrm>
        </p:spPr>
        <p:txBody>
          <a:bodyPr>
            <a:noAutofit/>
          </a:bodyPr>
          <a:lstStyle/>
          <a:p>
            <a:r>
              <a:rPr lang="en-US" sz="2400" dirty="0" smtClean="0"/>
              <a:t>Over the past few years, the National Labor Relations Board (NLRB) has inserted itself as </a:t>
            </a:r>
            <a:r>
              <a:rPr lang="en-US" sz="2400" dirty="0"/>
              <a:t>a</a:t>
            </a:r>
            <a:r>
              <a:rPr lang="en-US" sz="2400" dirty="0" smtClean="0"/>
              <a:t> key arbiter of workplace social media issues (compensation, hours, conditions of employment). We’ll examine why.</a:t>
            </a:r>
          </a:p>
          <a:p>
            <a:r>
              <a:rPr lang="en-US" sz="2400" dirty="0" smtClean="0"/>
              <a:t>Even though the constitutionality of the NLRB’s current makeup is in question, the guidance from the regional &amp; board levels is still VERY helpful &amp; could be upheld.</a:t>
            </a:r>
          </a:p>
          <a:p>
            <a:pPr lvl="1"/>
            <a:r>
              <a:rPr lang="en-US" sz="2000" dirty="0"/>
              <a:t>The NLRB doesn’t have enough board members for a majority, &amp; therefore, the U.S. Supremes have </a:t>
            </a:r>
            <a:r>
              <a:rPr lang="en-US" sz="2000" i="1" dirty="0"/>
              <a:t>indicated</a:t>
            </a:r>
            <a:r>
              <a:rPr lang="en-US" sz="2000" dirty="0"/>
              <a:t> that all of those decisions </a:t>
            </a:r>
            <a:r>
              <a:rPr lang="en-US" sz="2000" dirty="0" smtClean="0"/>
              <a:t>might not be </a:t>
            </a:r>
            <a:r>
              <a:rPr lang="en-US" sz="2000" dirty="0"/>
              <a:t>enforceable.  From a business perspective, &amp; considering the cost of litigation, it’s better to view the </a:t>
            </a:r>
            <a:r>
              <a:rPr lang="en-US" sz="2000" dirty="0" smtClean="0"/>
              <a:t>NLRB’s decisions </a:t>
            </a:r>
            <a:r>
              <a:rPr lang="en-US" sz="2000" dirty="0"/>
              <a:t>as lawful</a:t>
            </a:r>
            <a:r>
              <a:rPr lang="en-US" sz="2000" dirty="0" smtClean="0"/>
              <a:t>.</a:t>
            </a:r>
          </a:p>
        </p:txBody>
      </p:sp>
    </p:spTree>
    <p:extLst>
      <p:ext uri="{BB962C8B-B14F-4D97-AF65-F5344CB8AC3E}">
        <p14:creationId xmlns:p14="http://schemas.microsoft.com/office/powerpoint/2010/main" val="390890794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4856</TotalTime>
  <Words>6574</Words>
  <Application>Microsoft Macintosh PowerPoint</Application>
  <PresentationFormat>On-screen Show (4:3)</PresentationFormat>
  <Paragraphs>270</Paragraphs>
  <Slides>46</Slides>
  <Notes>8</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Social Media:  Workplace Policies &amp; Legal Issues</vt:lpstr>
      <vt:lpstr>Legal Disclaimer AKA Covering My A * *</vt:lpstr>
      <vt:lpstr>Presentation Format</vt:lpstr>
      <vt:lpstr>Additional Materials  (In Case You Have Nothing to Do)</vt:lpstr>
      <vt:lpstr>Defining Our Terms –  Common Reference Points  Slide # 1/2</vt:lpstr>
      <vt:lpstr>Defining Terms Cont. Slide # 2/2</vt:lpstr>
      <vt:lpstr>Popular Social Media in July 2013</vt:lpstr>
      <vt:lpstr>Issues We’ll Cover</vt:lpstr>
      <vt:lpstr>What Kind of Guidance Exists Concerning the Employer–Employee Relationship? Slide #1/2</vt:lpstr>
      <vt:lpstr>What Kind of Guidance Exists Concerning the Employer–Employee Relationship? Slide #2/2</vt:lpstr>
      <vt:lpstr>At Least 1 Federal Court Ruled on Who Owns A Business’ Social Media Account (This is Our Launch Point for Analysis)</vt:lpstr>
      <vt:lpstr>Eagle vs. Edcomm—The Court’s Decision Federal Law Claims</vt:lpstr>
      <vt:lpstr>Eagle Decision—Lanham Act (federal)</vt:lpstr>
      <vt:lpstr>Eagle’s State Law Claims Went to Trial I.e., Court Didn’t Dismiss Them Prior to Trial</vt:lpstr>
      <vt:lpstr>How the Court Ruled on Eagle’s State Claims</vt:lpstr>
      <vt:lpstr>Eagle’s Invasion of Privacy Claim</vt:lpstr>
      <vt:lpstr>Eagle’s Misappropriation of Publicity Claim (Important)</vt:lpstr>
      <vt:lpstr>Eagle’s Identity Theft Claim</vt:lpstr>
      <vt:lpstr>Eagle’s Conversion Claim</vt:lpstr>
      <vt:lpstr>Eagles Tortious Interference With Contract Claim</vt:lpstr>
      <vt:lpstr>Eagle’s Civil Conspiracy Claim</vt:lpstr>
      <vt:lpstr>Eagle’s Civil Aiding &amp; Abetting Claim</vt:lpstr>
      <vt:lpstr>The “Meaty” Part – Damages (Acutal Losses &amp; Punitives)</vt:lpstr>
      <vt:lpstr>Edcomm Counterclaimed Against Eagle What the Heck, It’s Only $$$!</vt:lpstr>
      <vt:lpstr>Edcomm’s 2nd Counterclaim:  Unfair Competition</vt:lpstr>
      <vt:lpstr>Eagle v. Edcomm — Lessons Learned </vt:lpstr>
      <vt:lpstr>Companies Should Slide #1/2</vt:lpstr>
      <vt:lpstr>Companies Should Slide #2/2</vt:lpstr>
      <vt:lpstr>Another Court Case: New York State Reinstates Teacher Who Made Inappropriate Remarks About Students (I.e., Conduct)</vt:lpstr>
      <vt:lpstr>Switching Gears: The NLRB &amp; Content—What Can Be Said &amp; By Whom. But 1st Some Context Slide #1/2</vt:lpstr>
      <vt:lpstr>NLRB Context Continued Slide #2/2</vt:lpstr>
      <vt:lpstr>Is The NLRA/B the Maytag Repairmen of U.S. Labor Policy? Is it Time to Retire the NLRA/B?</vt:lpstr>
      <vt:lpstr>Or is the NLRB Entrepreneurial, Innovative &amp; Adaptive? Is it the Steve Jobs of Government?</vt:lpstr>
      <vt:lpstr>NLRB Guidance on Social Media Slide #1/3</vt:lpstr>
      <vt:lpstr>NLRB Guidance on Social Media Slide #2/3</vt:lpstr>
      <vt:lpstr>NLRB Guidance on Social Media Slide #3/3</vt:lpstr>
      <vt:lpstr>What Are Some of The NLRB Cases About? Slide #1/2</vt:lpstr>
      <vt:lpstr>What Are Some of The NLRB Cases About? Slide #2/2</vt:lpstr>
      <vt:lpstr>Costco vs. the NLRB</vt:lpstr>
      <vt:lpstr>Other Noteworthy Cases to Be Aware Of</vt:lpstr>
      <vt:lpstr>Social Media &amp; Workplace Policies</vt:lpstr>
      <vt:lpstr>Sample Policy Language   Slide #1/2 Pease Don’t Copy This Word-for-Word; They’re Examples Only </vt:lpstr>
      <vt:lpstr>Sample Policy Language   Slide #2/2 Pease Don’t Copy This Word-for-Word; They’re Examples Only </vt:lpstr>
      <vt:lpstr>If We Create A Policy,  What Do We Do With It?  Slide # 1/2</vt:lpstr>
      <vt:lpstr>If We Create A Policy,  What Do We Do With It? Slide # 2/2</vt:lpstr>
      <vt:lpstr>Trends – What to Watch Out For</vt:lpstr>
    </vt:vector>
  </TitlesOfParts>
  <Company>Attorney/Owner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Media Policies &amp; Human Resources Management</dc:title>
  <dc:creator>Charles Krugel</dc:creator>
  <cp:lastModifiedBy>Charles Krugel</cp:lastModifiedBy>
  <cp:revision>185</cp:revision>
  <cp:lastPrinted>2013-07-17T02:05:02Z</cp:lastPrinted>
  <dcterms:created xsi:type="dcterms:W3CDTF">2013-06-03T18:41:10Z</dcterms:created>
  <dcterms:modified xsi:type="dcterms:W3CDTF">2013-07-25T20:54:27Z</dcterms:modified>
</cp:coreProperties>
</file>